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448" r:id="rId3"/>
    <p:sldId id="449" r:id="rId4"/>
    <p:sldId id="536" r:id="rId5"/>
    <p:sldId id="455" r:id="rId6"/>
    <p:sldId id="456" r:id="rId7"/>
    <p:sldId id="457" r:id="rId8"/>
    <p:sldId id="548" r:id="rId9"/>
    <p:sldId id="550" r:id="rId10"/>
    <p:sldId id="551" r:id="rId11"/>
    <p:sldId id="553" r:id="rId12"/>
    <p:sldId id="580" r:id="rId13"/>
    <p:sldId id="581" r:id="rId14"/>
    <p:sldId id="582" r:id="rId15"/>
    <p:sldId id="583" r:id="rId16"/>
    <p:sldId id="585" r:id="rId17"/>
    <p:sldId id="584" r:id="rId18"/>
    <p:sldId id="586" r:id="rId19"/>
    <p:sldId id="588" r:id="rId20"/>
    <p:sldId id="567" r:id="rId21"/>
    <p:sldId id="589" r:id="rId22"/>
    <p:sldId id="590" r:id="rId23"/>
    <p:sldId id="591" r:id="rId24"/>
    <p:sldId id="587" r:id="rId25"/>
    <p:sldId id="488" r:id="rId26"/>
  </p:sldIdLst>
  <p:sldSz cx="6858000" cy="9906000" type="A4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Z7kueuPY7cv92XNQlnHapnOKl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79F2D8-F8DA-59EA-30E8-B974CE84AA9F}" name="元井 菜々子" initials="元井" userId="S::nanako.motoi@jinjer01.onmicrosoft.com::f2d1ac50-fe62-43b8-b8ee-07f9beb613e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柳学済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99F"/>
    <a:srgbClr val="F1E70D"/>
    <a:srgbClr val="E46B32"/>
    <a:srgbClr val="FBE5D6"/>
    <a:srgbClr val="F2F2F2"/>
    <a:srgbClr val="262626"/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6353" autoAdjust="0"/>
  </p:normalViewPr>
  <p:slideViewPr>
    <p:cSldViewPr snapToGrid="0">
      <p:cViewPr varScale="1">
        <p:scale>
          <a:sx n="77" d="100"/>
          <a:sy n="77" d="100"/>
        </p:scale>
        <p:origin x="3462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1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8/10/relationships/authors" Target="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8C400E1-E9E2-44F6-F1CA-1F50D5DC3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28FEA4-BB53-B493-9375-BE670A566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D70B-27FC-4B10-BACA-EE2E768EACC3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7517D4-03DD-203E-FD24-976B9CFE74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2D33CC-BD49-9D4D-6337-7AE424631D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D3A22-CE4E-46D6-8CF9-0BBA3F184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5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66950" y="1243013"/>
            <a:ext cx="23241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3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73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1" name="Google Shape;91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3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4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4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5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5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5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56D55-5F67-9BC8-87A3-20142072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2FFC47-84DB-97C5-DB2E-EEA70313C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DE4FDD-DFE7-AE64-FA01-1344548A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7D8DD1-FAF0-3850-7413-64160606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C10581-C9EE-F24B-3C24-5C8F93BE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7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E4917-E954-4CCD-8CF1-15A90821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ECF4F-A0A1-18E5-F023-508749F77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4D6F05-BF73-C317-DAA3-A6E55446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BC050A-C1C3-B93A-97F2-1485389C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85DE6E-0053-314A-0948-6AD09208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21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671AF4-B1EC-247A-F0FB-983E0225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141D96-A1F0-B788-3297-3A298D9C1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51F1A4-A1AC-A3FA-67D5-2C0C792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39A76C-F002-383B-5FDB-13346A57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F5BA6E-CC9C-EDE6-606E-AEDDC18D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96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18BE8-BA48-891C-E0F7-F68CE2C0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9981A-8F4D-5968-E003-370A27F54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05D2BD-96BC-0CBA-4D45-6C5AD69E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B56A7-A3CA-E558-3375-422C58EB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DEEAD4-8F55-1708-0BDB-3DBE9658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F2C40-53B9-85A3-1B58-6A11AD22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46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E1EA0-F380-94D4-3D97-611A99A1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1BAF8C-5BB2-D1C2-9FCC-160BE8F2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9E74C1-F87C-25ED-FFDD-2B450ECD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5B7FD7-26F2-291F-2F7A-04115D5F3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F73339-BD1A-820B-9FEF-18C3CFF02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B1B90B-7D81-2D4C-6266-66B667B3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9BE4D7-3962-0E4D-55EB-0C6FB212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7C740D-3E1E-B2EE-2293-184C7247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69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30210C-A0C5-BD8B-FD61-CC6A0E4F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8D3AAC-DF55-551D-A855-159B49B2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5CFB87-18A9-D2ED-7FBD-FAFBB8AC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41DD52-C74F-DF45-EC03-749C0166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190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63B68F-1D81-1B05-AFF1-369CFB9F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5614E1-0843-760E-FBB0-64E2857A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E24F7E-8E03-9F55-AC5B-B1803175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65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7B8D619-4578-79B0-6F8A-6FAE147FE03B}"/>
              </a:ext>
            </a:extLst>
          </p:cNvPr>
          <p:cNvSpPr/>
          <p:nvPr userDrawn="1"/>
        </p:nvSpPr>
        <p:spPr>
          <a:xfrm flipV="1">
            <a:off x="0" y="9600073"/>
            <a:ext cx="6858000" cy="307582"/>
          </a:xfrm>
          <a:prstGeom prst="rect">
            <a:avLst/>
          </a:prstGeom>
          <a:solidFill>
            <a:srgbClr val="3A6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6352675" y="9667004"/>
            <a:ext cx="338890" cy="17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77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38077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077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8077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8077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77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8077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8077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077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4" name="Google Shape;21;p17">
            <a:extLst>
              <a:ext uri="{FF2B5EF4-FFF2-40B4-BE49-F238E27FC236}">
                <a16:creationId xmlns:a16="http://schemas.microsoft.com/office/drawing/2014/main" id="{66CA35BD-A71D-02D8-AB91-64022830A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000" y="287816"/>
            <a:ext cx="6120000" cy="30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9" b="1" i="0" u="none" baseline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D89BBA8-7172-D6B9-356B-F1B74EF2821D}"/>
              </a:ext>
            </a:extLst>
          </p:cNvPr>
          <p:cNvCxnSpPr>
            <a:cxnSpLocks/>
          </p:cNvCxnSpPr>
          <p:nvPr userDrawn="1"/>
        </p:nvCxnSpPr>
        <p:spPr>
          <a:xfrm>
            <a:off x="225000" y="719539"/>
            <a:ext cx="640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プレースホルダー 19">
            <a:extLst>
              <a:ext uri="{FF2B5EF4-FFF2-40B4-BE49-F238E27FC236}">
                <a16:creationId xmlns:a16="http://schemas.microsoft.com/office/drawing/2014/main" id="{63E40DE3-33C4-3B07-95B3-6BC422EE7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481891" cy="173013"/>
          </a:xfrm>
        </p:spPr>
        <p:txBody>
          <a:bodyPr anchor="b"/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sz="1099" b="1" baseline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lvl="0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23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24526-0A45-6D2F-381E-803BF4F2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E7BC7-125C-9033-8979-6CACEE80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66DE70-652B-52E7-F4AB-CADD1FC9B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06FAC0-89AA-24F0-AEFD-F15182A5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B2FCDB-41A4-B940-05ED-1066D6D3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B1D917-CAB2-941F-8F91-6EF0010A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75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72B962-9C3E-AB50-3770-CDBC28E2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9E5016-D29E-DC69-7EE5-E64968FCC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B4712A-ABFA-F4CD-2175-AE3086170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3F077-2831-9F82-2995-478BF51C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135A7-F491-08A2-2443-4FBCE664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98EED2-8AC4-C106-975C-9F7E282B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27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898E-B58D-96BA-03BA-5A03D5BB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225BC5-9373-4B7B-EE26-15F8108B7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6082D-913D-8D71-0DF6-E03C1331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874D7C-7492-4AA0-0AB0-CE2032DD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E2A739-4ABC-64C4-41D3-8F07D49B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3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572D47-82E7-AD46-0A38-A5AA1AA19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AD8A6F-445F-491A-9C0E-F0093B4D4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2BAEB-C1E4-0BC5-60FE-4BF3F72C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98F4FB-660C-1066-0984-7BC2473F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1CBD60-1827-B8F0-2C0E-32375C84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7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地続き・小見出し有り">
  <p:cSld name="地続き・小見出し有り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5"/>
          <p:cNvGrpSpPr/>
          <p:nvPr/>
        </p:nvGrpSpPr>
        <p:grpSpPr>
          <a:xfrm>
            <a:off x="109536" y="547450"/>
            <a:ext cx="6638926" cy="418145"/>
            <a:chOff x="109536" y="547450"/>
            <a:chExt cx="6638926" cy="418145"/>
          </a:xfrm>
        </p:grpSpPr>
        <p:sp>
          <p:nvSpPr>
            <p:cNvPr id="45" name="Google Shape;45;p65"/>
            <p:cNvSpPr/>
            <p:nvPr/>
          </p:nvSpPr>
          <p:spPr>
            <a:xfrm>
              <a:off x="109536" y="547450"/>
              <a:ext cx="6638925" cy="37329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60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5"/>
            <p:cNvSpPr/>
            <p:nvPr/>
          </p:nvSpPr>
          <p:spPr>
            <a:xfrm>
              <a:off x="109537" y="951195"/>
              <a:ext cx="6638925" cy="144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9" name="Google Shape;49;p65"/>
          <p:cNvSpPr txBox="1">
            <a:spLocks noGrp="1"/>
          </p:cNvSpPr>
          <p:nvPr>
            <p:ph type="body" idx="1"/>
          </p:nvPr>
        </p:nvSpPr>
        <p:spPr>
          <a:xfrm>
            <a:off x="471488" y="547985"/>
            <a:ext cx="60737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65"/>
          <p:cNvSpPr txBox="1">
            <a:spLocks noGrp="1"/>
          </p:cNvSpPr>
          <p:nvPr>
            <p:ph type="body" idx="2"/>
          </p:nvPr>
        </p:nvSpPr>
        <p:spPr>
          <a:xfrm>
            <a:off x="109536" y="1069192"/>
            <a:ext cx="6638925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5"/>
          <p:cNvSpPr txBox="1">
            <a:spLocks noGrp="1"/>
          </p:cNvSpPr>
          <p:nvPr>
            <p:ph type="body" idx="3"/>
          </p:nvPr>
        </p:nvSpPr>
        <p:spPr>
          <a:xfrm>
            <a:off x="109536" y="65893"/>
            <a:ext cx="6638925" cy="37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52" name="Google Shape;52;p65"/>
          <p:cNvCxnSpPr/>
          <p:nvPr/>
        </p:nvCxnSpPr>
        <p:spPr>
          <a:xfrm>
            <a:off x="175313" y="411812"/>
            <a:ext cx="6516000" cy="0"/>
          </a:xfrm>
          <a:prstGeom prst="straightConnector1">
            <a:avLst/>
          </a:prstGeom>
          <a:noFill/>
          <a:ln w="9525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66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8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8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9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9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0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70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0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4" name="Google Shape;74;p70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1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2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72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2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32D91E-5195-503B-ACDF-B5DA730D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CC1ED2-E672-C020-E52D-C70727C5A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B9BCF6-18E9-FFD4-8249-2516D28AE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ECBD-F1B6-4E19-A2F9-9CC990FFE8E8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4BFD63-C0BB-C10B-99A0-3DE40F778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8F10DB-3149-3407-2889-789D30866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4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jinjer-kyuyo.zendesk.com/hc/ja/articles/900002192563" TargetMode="External"/><Relationship Id="rId2" Type="http://schemas.openxmlformats.org/officeDocument/2006/relationships/hyperlink" Target="https://employee.jinjer.biz/to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injer-kyuyo.zendesk.com/hc/ja/articles/900002192563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employee.jinjer.biz/top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jinjer.zendesk.com/hc/ja/articles/44152454112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10.xm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jinjer-kyuyo.zendesk.com/hc/ja/categories/9000001704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hyperlink" Target="https://jinjer-jinji.zendesk.com/hc/ja/articles/20916028259993" TargetMode="Externa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jinjer-jinji.zendesk.com/hc/ja/articles/209160282599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0DD7A4B-4930-76A5-EB3F-0E3EB7890791}"/>
              </a:ext>
            </a:extLst>
          </p:cNvPr>
          <p:cNvSpPr/>
          <p:nvPr/>
        </p:nvSpPr>
        <p:spPr>
          <a:xfrm>
            <a:off x="408337" y="491810"/>
            <a:ext cx="6041327" cy="892238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C28947A-2E16-FF14-E4DE-932A3743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010" t="-6212" r="-30916" b="39240"/>
          <a:stretch/>
        </p:blipFill>
        <p:spPr>
          <a:xfrm>
            <a:off x="1112186" y="4557303"/>
            <a:ext cx="5216656" cy="4856888"/>
          </a:xfrm>
          <a:prstGeom prst="rect">
            <a:avLst/>
          </a:prstGeom>
          <a:noFill/>
          <a:ln w="165100">
            <a:noFill/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559F68-7028-D341-570B-747BD12538C5}"/>
              </a:ext>
            </a:extLst>
          </p:cNvPr>
          <p:cNvSpPr/>
          <p:nvPr/>
        </p:nvSpPr>
        <p:spPr>
          <a:xfrm>
            <a:off x="766792" y="3862986"/>
            <a:ext cx="5324416" cy="206968"/>
          </a:xfrm>
          <a:prstGeom prst="rect">
            <a:avLst/>
          </a:prstGeom>
          <a:solidFill>
            <a:srgbClr val="3A69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F03915-A845-DF44-0078-70D874AAE515}"/>
              </a:ext>
            </a:extLst>
          </p:cNvPr>
          <p:cNvSpPr txBox="1"/>
          <p:nvPr/>
        </p:nvSpPr>
        <p:spPr>
          <a:xfrm>
            <a:off x="668770" y="3437931"/>
            <a:ext cx="552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n w="12700">
                  <a:solidFill>
                    <a:srgbClr val="211512"/>
                  </a:solidFill>
                </a:ln>
                <a:solidFill>
                  <a:srgbClr val="21151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2400" b="1" dirty="0">
                <a:ln w="12700">
                  <a:solidFill>
                    <a:srgbClr val="211512"/>
                  </a:solidFill>
                </a:ln>
                <a:solidFill>
                  <a:srgbClr val="21151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 従業員用操作マニュアル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AE9E2C-A2C9-DF6B-F6C7-829071139880}"/>
              </a:ext>
            </a:extLst>
          </p:cNvPr>
          <p:cNvSpPr/>
          <p:nvPr/>
        </p:nvSpPr>
        <p:spPr>
          <a:xfrm>
            <a:off x="1320283" y="3050419"/>
            <a:ext cx="4217435" cy="206969"/>
          </a:xfrm>
          <a:prstGeom prst="rect">
            <a:avLst/>
          </a:prstGeom>
          <a:solidFill>
            <a:srgbClr val="3A69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CA9D4D-B8AB-D704-FEB5-8DEA02A6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6753" y="2207623"/>
            <a:ext cx="3164494" cy="9160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D5FC-37AE-4FF4-0BDC-3EB7C2A35AAA}"/>
              </a:ext>
            </a:extLst>
          </p:cNvPr>
          <p:cNvSpPr txBox="1"/>
          <p:nvPr/>
        </p:nvSpPr>
        <p:spPr>
          <a:xfrm>
            <a:off x="433933" y="491810"/>
            <a:ext cx="1101780" cy="64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598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雛形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50CE29B-DAB0-A555-2A08-D549C803920F}"/>
              </a:ext>
            </a:extLst>
          </p:cNvPr>
          <p:cNvSpPr/>
          <p:nvPr/>
        </p:nvSpPr>
        <p:spPr>
          <a:xfrm>
            <a:off x="4393" y="3240741"/>
            <a:ext cx="6853607" cy="3924957"/>
          </a:xfrm>
          <a:prstGeom prst="rect">
            <a:avLst/>
          </a:prstGeom>
          <a:solidFill>
            <a:schemeClr val="bg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19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雛形</a:t>
            </a:r>
            <a:endParaRPr kumimoji="1" lang="en-US" altLang="ja-JP" sz="319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5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5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各企業様ごとの運用に合わせて編集し、ご利用ください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158407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3A699F"/>
          </a:solidFill>
          <a:ln w="114300"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2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6041327" cy="52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明細を確認する｜パソコン画面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</a:t>
            </a:r>
            <a:r>
              <a:rPr lang="en-US" altLang="ja-JP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明細の確認に関するパソコン画面での操作方法を説明します。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3A699F"/>
          </a:solidFill>
          <a:ln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2899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3F48E11-76CC-729F-2C52-AF60DC0C0A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11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3314377-A652-7CF2-4E2F-11B58F11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 </a:t>
            </a:r>
            <a:r>
              <a:rPr kumimoji="1" lang="en-US" altLang="ja-JP" dirty="0"/>
              <a:t>Web</a:t>
            </a:r>
            <a:r>
              <a:rPr kumimoji="1" lang="ja-JP" altLang="en-US" dirty="0"/>
              <a:t>明細を確認する ①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07344F5-0D7C-1460-655D-117DF297CE57}"/>
              </a:ext>
            </a:extLst>
          </p:cNvPr>
          <p:cNvSpPr/>
          <p:nvPr/>
        </p:nvSpPr>
        <p:spPr>
          <a:xfrm>
            <a:off x="370961" y="1375674"/>
            <a:ext cx="6116079" cy="3652480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12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メールから依頼を確認する　　  </a:t>
            </a:r>
            <a:endParaRPr kumimoji="1" lang="en-US" altLang="ja-JP" sz="1099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99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明細の公開をメール通知でお知らせしている場合、</a:t>
            </a:r>
            <a:endParaRPr lang="en-US" altLang="ja-JP" sz="1100" b="0" i="0" dirty="0">
              <a:solidFill>
                <a:srgbClr val="222222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rgbClr val="22222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以下のメール文から</a:t>
            </a:r>
            <a:r>
              <a:rPr lang="en-US" altLang="ja-JP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明細画面へとアクセスすることができます</a:t>
            </a:r>
            <a:endParaRPr lang="en-US" altLang="ja-JP" sz="11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D19427-334C-596D-3545-F8FCEA077FBF}"/>
              </a:ext>
            </a:extLst>
          </p:cNvPr>
          <p:cNvSpPr txBox="1"/>
          <p:nvPr/>
        </p:nvSpPr>
        <p:spPr>
          <a:xfrm>
            <a:off x="369000" y="828000"/>
            <a:ext cx="61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明細の確認は、メールまたは従業員画面上からおこなうことができます。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4542390-8BA3-436A-3F47-F86C760375D6}"/>
              </a:ext>
            </a:extLst>
          </p:cNvPr>
          <p:cNvSpPr/>
          <p:nvPr/>
        </p:nvSpPr>
        <p:spPr>
          <a:xfrm>
            <a:off x="370961" y="5810442"/>
            <a:ext cx="6116079" cy="3652480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12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従業員画面（マイページ）から確認する　　  </a:t>
            </a:r>
            <a:endParaRPr kumimoji="1" lang="en-US" altLang="ja-JP" sz="1099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99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従業員画面へアクセスする場合は、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https://employee.jinjer.biz/top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ログインをおこないます。その後の操作は次ページ以降をご確認ください。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endParaRPr lang="ja-JP" altLang="en-US" sz="1100" b="1" i="0" u="sng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A6D03CBB-5F2C-7086-31B7-F03EB2EA9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18" y="2394576"/>
            <a:ext cx="4747364" cy="24697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88056F7-51CC-5D53-53FA-A0A7F901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08" y="6792254"/>
            <a:ext cx="4504984" cy="2517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C6259A3-96F1-8C15-668F-A51CCACD4A39}"/>
              </a:ext>
            </a:extLst>
          </p:cNvPr>
          <p:cNvGrpSpPr/>
          <p:nvPr/>
        </p:nvGrpSpPr>
        <p:grpSpPr>
          <a:xfrm>
            <a:off x="369000" y="5039721"/>
            <a:ext cx="6120000" cy="627030"/>
            <a:chOff x="189000" y="4326247"/>
            <a:chExt cx="6480000" cy="627030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F5D69BA-5C6B-CEA4-1888-0F280449EB9B}"/>
                </a:ext>
              </a:extLst>
            </p:cNvPr>
            <p:cNvSpPr/>
            <p:nvPr/>
          </p:nvSpPr>
          <p:spPr>
            <a:xfrm>
              <a:off x="189000" y="4432301"/>
              <a:ext cx="6480000" cy="52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メール通知は、貴社ジンジャーの管理者様が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明細公開時に</a:t>
              </a: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メール通知を可能としている場合のみ、対象となります。</a:t>
              </a:r>
              <a:endPara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E95DD3C-1DC7-6432-6CA8-EE10B7D20494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6BF026A-4CEB-2142-E46F-130726EE8AF0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</a:t>
                </a:r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注意</a:t>
                </a:r>
              </a:p>
            </p:txBody>
          </p:sp>
          <p:pic>
            <p:nvPicPr>
              <p:cNvPr id="13" name="グラフィックス 12" descr="警告 単色塗りつぶし">
                <a:extLst>
                  <a:ext uri="{FF2B5EF4-FFF2-40B4-BE49-F238E27FC236}">
                    <a16:creationId xmlns:a16="http://schemas.microsoft.com/office/drawing/2014/main" id="{8598135A-B98E-F56B-1053-F67BDE9B7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sp>
        <p:nvSpPr>
          <p:cNvPr id="21" name="テキスト プレースホルダー 5">
            <a:extLst>
              <a:ext uri="{FF2B5EF4-FFF2-40B4-BE49-F238E27FC236}">
                <a16:creationId xmlns:a16="http://schemas.microsoft.com/office/drawing/2014/main" id="{0FACCDDB-7AB9-8D9A-B6DC-A734EECE5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6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287816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1 Web</a:t>
            </a:r>
            <a:r>
              <a:rPr kumimoji="1" lang="ja-JP" altLang="en-US" dirty="0"/>
              <a:t>明細を確認する 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A5DBED-CC0C-A74B-EE54-BACA6248FD06}"/>
              </a:ext>
            </a:extLst>
          </p:cNvPr>
          <p:cNvSpPr txBox="1"/>
          <p:nvPr/>
        </p:nvSpPr>
        <p:spPr>
          <a:xfrm>
            <a:off x="369000" y="828000"/>
            <a:ext cx="61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ジンジャーの従業員画面へアクセス後は、以下画面が表示されます。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07AB928-E7DA-58D5-B66B-C70579192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42135"/>
              </p:ext>
            </p:extLst>
          </p:nvPr>
        </p:nvGraphicFramePr>
        <p:xfrm>
          <a:off x="593846" y="5148243"/>
          <a:ext cx="5670309" cy="1828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0264">
                  <a:extLst>
                    <a:ext uri="{9D8B030D-6E8A-4147-A177-3AD203B41FA5}">
                      <a16:colId xmlns:a16="http://schemas.microsoft.com/office/drawing/2014/main" val="1767855478"/>
                    </a:ext>
                  </a:extLst>
                </a:gridCol>
                <a:gridCol w="5250045">
                  <a:extLst>
                    <a:ext uri="{9D8B030D-6E8A-4147-A177-3AD203B41FA5}">
                      <a16:colId xmlns:a16="http://schemas.microsoft.com/office/drawing/2014/main" val="4038128483"/>
                    </a:ext>
                  </a:extLst>
                </a:gridCol>
              </a:tblGrid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給与明細、賞与明細、源泉徴収票の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3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つの項目が表示されます。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0284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公開された給与対象月が表示されます。処理年月は降順で表示されます。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65062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クリックすると別タブで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PDF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50428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クリックすると別タブで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HTML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画面が表示されます。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39591"/>
                  </a:ext>
                </a:extLst>
              </a:tr>
            </a:tbl>
          </a:graphicData>
        </a:graphic>
      </p:graphicFrame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2928F86-F7F5-DD12-9437-68A694E113D4}"/>
              </a:ext>
            </a:extLst>
          </p:cNvPr>
          <p:cNvGrpSpPr/>
          <p:nvPr/>
        </p:nvGrpSpPr>
        <p:grpSpPr>
          <a:xfrm>
            <a:off x="682667" y="5252786"/>
            <a:ext cx="252000" cy="1610041"/>
            <a:chOff x="682667" y="5315416"/>
            <a:chExt cx="252000" cy="1610041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7E2F8210-AEF2-7100-A72A-F045F8E6325C}"/>
                </a:ext>
              </a:extLst>
            </p:cNvPr>
            <p:cNvSpPr/>
            <p:nvPr/>
          </p:nvSpPr>
          <p:spPr>
            <a:xfrm>
              <a:off x="682667" y="5315416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1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61EFF667-602A-D0F7-8C7C-A39823ED005F}"/>
                </a:ext>
              </a:extLst>
            </p:cNvPr>
            <p:cNvSpPr/>
            <p:nvPr/>
          </p:nvSpPr>
          <p:spPr>
            <a:xfrm>
              <a:off x="682667" y="5776284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2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6CFE1AC9-E16F-BA9A-8847-AE8187CCDA01}"/>
                </a:ext>
              </a:extLst>
            </p:cNvPr>
            <p:cNvSpPr/>
            <p:nvPr/>
          </p:nvSpPr>
          <p:spPr>
            <a:xfrm>
              <a:off x="682667" y="6216276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3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117A465D-5F99-DA71-FE55-015C89948130}"/>
                </a:ext>
              </a:extLst>
            </p:cNvPr>
            <p:cNvSpPr/>
            <p:nvPr/>
          </p:nvSpPr>
          <p:spPr>
            <a:xfrm>
              <a:off x="682667" y="6673457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4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6D3A4E2-81A4-1316-C736-B9305B9DC4B0}"/>
              </a:ext>
            </a:extLst>
          </p:cNvPr>
          <p:cNvGrpSpPr/>
          <p:nvPr/>
        </p:nvGrpSpPr>
        <p:grpSpPr>
          <a:xfrm>
            <a:off x="369000" y="7242498"/>
            <a:ext cx="6120000" cy="1441214"/>
            <a:chOff x="189000" y="4326247"/>
            <a:chExt cx="6480000" cy="1441214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00F3947A-61A9-329C-4078-B20ACBCCA6D2}"/>
                </a:ext>
              </a:extLst>
            </p:cNvPr>
            <p:cNvSpPr/>
            <p:nvPr/>
          </p:nvSpPr>
          <p:spPr>
            <a:xfrm>
              <a:off x="189000" y="4432301"/>
              <a:ext cx="6480000" cy="1335160"/>
            </a:xfrm>
            <a:prstGeom prst="roundRect">
              <a:avLst>
                <a:gd name="adj" fmla="val 666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この画面は従業員が退職しても退職日から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年以内であれば</a:t>
              </a:r>
              <a:b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該当従業員は本画面にログインして確認することができます。</a:t>
              </a:r>
            </a:p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 </a:t>
              </a:r>
            </a:p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例）退職年月日：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2023/9/30</a:t>
              </a: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退職後でも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2024/09/30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までの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年間は公開されている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明細を確認できます。</a:t>
              </a: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DF8A2ED-016B-BE23-1637-5B43CFF5CAAB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FDF1B6A8-7120-1EF3-0F5A-542A3EE577FF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注意</a:t>
                </a:r>
              </a:p>
            </p:txBody>
          </p:sp>
          <p:pic>
            <p:nvPicPr>
              <p:cNvPr id="16" name="グラフィックス 15" descr="警告 単色塗りつぶし">
                <a:extLst>
                  <a:ext uri="{FF2B5EF4-FFF2-40B4-BE49-F238E27FC236}">
                    <a16:creationId xmlns:a16="http://schemas.microsoft.com/office/drawing/2014/main" id="{A05AD390-3CF1-5C97-8C63-92BF1C646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pic>
        <p:nvPicPr>
          <p:cNvPr id="19" name="図 1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17AAA6E-CBB4-4F7C-0587-DB5275D45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43" y="2021442"/>
            <a:ext cx="6120000" cy="22615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AE148E8-C03B-2D27-5D6A-42A519BF0C64}"/>
              </a:ext>
            </a:extLst>
          </p:cNvPr>
          <p:cNvSpPr/>
          <p:nvPr/>
        </p:nvSpPr>
        <p:spPr>
          <a:xfrm>
            <a:off x="533133" y="2808219"/>
            <a:ext cx="5819541" cy="442259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F18D781-3061-A1E2-2558-DCFD1F3E2D1F}"/>
              </a:ext>
            </a:extLst>
          </p:cNvPr>
          <p:cNvSpPr/>
          <p:nvPr/>
        </p:nvSpPr>
        <p:spPr>
          <a:xfrm>
            <a:off x="396807" y="2733063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1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E4B055BB-A388-93E9-A7FB-FE29EEE64018}"/>
              </a:ext>
            </a:extLst>
          </p:cNvPr>
          <p:cNvSpPr/>
          <p:nvPr/>
        </p:nvSpPr>
        <p:spPr>
          <a:xfrm>
            <a:off x="897089" y="3313108"/>
            <a:ext cx="543404" cy="442259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EC996DC-F0F8-BD6B-C2F6-C57E0E1C993B}"/>
              </a:ext>
            </a:extLst>
          </p:cNvPr>
          <p:cNvSpPr/>
          <p:nvPr/>
        </p:nvSpPr>
        <p:spPr>
          <a:xfrm>
            <a:off x="1042791" y="3658135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2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EC4C1C98-7EA2-A67D-9237-2DEA55024E22}"/>
              </a:ext>
            </a:extLst>
          </p:cNvPr>
          <p:cNvSpPr/>
          <p:nvPr/>
        </p:nvSpPr>
        <p:spPr>
          <a:xfrm>
            <a:off x="1514967" y="3313108"/>
            <a:ext cx="338885" cy="442259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828ABB04-C0B3-81E1-9457-1373A583BA50}"/>
              </a:ext>
            </a:extLst>
          </p:cNvPr>
          <p:cNvSpPr/>
          <p:nvPr/>
        </p:nvSpPr>
        <p:spPr>
          <a:xfrm>
            <a:off x="1915800" y="3313108"/>
            <a:ext cx="338885" cy="442259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645DEA3-FDCA-8F1A-8EB5-A82244622279}"/>
              </a:ext>
            </a:extLst>
          </p:cNvPr>
          <p:cNvSpPr/>
          <p:nvPr/>
        </p:nvSpPr>
        <p:spPr>
          <a:xfrm>
            <a:off x="1570282" y="3636074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3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4932CBD-F31F-7834-FF34-3451083580D2}"/>
              </a:ext>
            </a:extLst>
          </p:cNvPr>
          <p:cNvSpPr/>
          <p:nvPr/>
        </p:nvSpPr>
        <p:spPr>
          <a:xfrm>
            <a:off x="1947370" y="3648600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4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75EC9C1A-2D35-2D3E-DAFD-658857F25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7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13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給与明細を確認する｜</a:t>
            </a:r>
            <a:r>
              <a:rPr kumimoji="1" lang="en-US" altLang="ja-JP" dirty="0"/>
              <a:t>PDF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PDF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以下のようなファイルを閲覧できます。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7D98EBB-27B7-3422-1317-82FD60CF6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39" y="1922258"/>
            <a:ext cx="5678923" cy="20985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 descr="テーブル&#10;&#10;自動的に生成された説明">
            <a:extLst>
              <a:ext uri="{FF2B5EF4-FFF2-40B4-BE49-F238E27FC236}">
                <a16:creationId xmlns:a16="http://schemas.microsoft.com/office/drawing/2014/main" id="{C1BE44FC-5FE2-46EC-7BB1-7C2B2A466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210" y="5733605"/>
            <a:ext cx="4533580" cy="3110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9991D27-182B-95D0-909B-49D1E194292A}"/>
              </a:ext>
            </a:extLst>
          </p:cNvPr>
          <p:cNvSpPr/>
          <p:nvPr/>
        </p:nvSpPr>
        <p:spPr>
          <a:xfrm>
            <a:off x="1637604" y="3331576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5" name="テキスト プレースホルダー 5">
            <a:extLst>
              <a:ext uri="{FF2B5EF4-FFF2-40B4-BE49-F238E27FC236}">
                <a16:creationId xmlns:a16="http://schemas.microsoft.com/office/drawing/2014/main" id="{D5777BDF-86C1-7BAA-7E18-E16F5D3DC1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2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14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給与明細を確認する｜</a:t>
            </a:r>
            <a:r>
              <a:rPr kumimoji="1" lang="en-US" altLang="ja-JP" dirty="0"/>
              <a:t>HTML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HTML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以下のようなページを閲覧できます。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10" name="図 9" descr="テーブル&#10;&#10;自動的に生成された説明">
            <a:extLst>
              <a:ext uri="{FF2B5EF4-FFF2-40B4-BE49-F238E27FC236}">
                <a16:creationId xmlns:a16="http://schemas.microsoft.com/office/drawing/2014/main" id="{AA0AB044-9314-0E08-4F1C-364A057FA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6" y="5962389"/>
            <a:ext cx="5570729" cy="256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62BF4B0-2CCA-78B7-24A0-CEB836755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39" y="1922258"/>
            <a:ext cx="5678923" cy="20985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3BF1DF6-B87A-3383-29D1-2194BA2E1424}"/>
              </a:ext>
            </a:extLst>
          </p:cNvPr>
          <p:cNvSpPr/>
          <p:nvPr/>
        </p:nvSpPr>
        <p:spPr>
          <a:xfrm>
            <a:off x="1975806" y="3331576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BCA664E-979D-9D89-516F-F8D04232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1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15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3 </a:t>
            </a:r>
            <a:r>
              <a:rPr kumimoji="1" lang="ja-JP" altLang="en-US" dirty="0"/>
              <a:t>賞与明細を確認する｜</a:t>
            </a:r>
            <a:r>
              <a:rPr kumimoji="1" lang="en-US" altLang="ja-JP" dirty="0"/>
              <a:t>PDF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PDF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以下のようなファイルを閲覧できます。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9" name="図 8" descr="テーブル&#10;&#10;自動的に生成された説明">
            <a:extLst>
              <a:ext uri="{FF2B5EF4-FFF2-40B4-BE49-F238E27FC236}">
                <a16:creationId xmlns:a16="http://schemas.microsoft.com/office/drawing/2014/main" id="{DC379104-1A5D-CED5-EB37-0DF697F0C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52" y="5749447"/>
            <a:ext cx="4823897" cy="3094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AB81ADC-FBD2-D30B-3647-BBD61C7E1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40" y="1922258"/>
            <a:ext cx="5678110" cy="1923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C0D593E-8569-A3E1-CF38-1E6D8696633B}"/>
              </a:ext>
            </a:extLst>
          </p:cNvPr>
          <p:cNvSpPr/>
          <p:nvPr/>
        </p:nvSpPr>
        <p:spPr>
          <a:xfrm>
            <a:off x="3485454" y="2692619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034BB40-B2B4-BD77-E83C-71F2B8D2C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9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16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3 </a:t>
            </a:r>
            <a:r>
              <a:rPr kumimoji="1" lang="ja-JP" altLang="en-US" dirty="0"/>
              <a:t>賞与明細を確認する｜</a:t>
            </a:r>
            <a:r>
              <a:rPr kumimoji="1" lang="en-US" altLang="ja-JP" dirty="0"/>
              <a:t>HTML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HTML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以下のようなページを閲覧できます。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10" name="図 9" descr="テーブル&#10;&#10;自動的に生成された説明">
            <a:extLst>
              <a:ext uri="{FF2B5EF4-FFF2-40B4-BE49-F238E27FC236}">
                <a16:creationId xmlns:a16="http://schemas.microsoft.com/office/drawing/2014/main" id="{0CAD2C05-2984-4375-9883-2D59549F6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70" y="6012082"/>
            <a:ext cx="5847350" cy="26351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64324A4-644A-1D2C-0866-9B2DB022C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40" y="1922258"/>
            <a:ext cx="5678110" cy="1923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EE596F9-C05C-C784-A44C-831DEB17F5C9}"/>
              </a:ext>
            </a:extLst>
          </p:cNvPr>
          <p:cNvSpPr/>
          <p:nvPr/>
        </p:nvSpPr>
        <p:spPr>
          <a:xfrm>
            <a:off x="3837879" y="2692619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995BF1C-A537-C648-C034-D3E8ACE56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0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17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4 </a:t>
            </a:r>
            <a:r>
              <a:rPr kumimoji="1" lang="ja-JP" altLang="en-US" dirty="0"/>
              <a:t>源泉徴収票を確認する｜</a:t>
            </a:r>
            <a:r>
              <a:rPr kumimoji="1" lang="en-US" altLang="ja-JP" dirty="0"/>
              <a:t>PDF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PDF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以下のようなファイルを閲覧できます。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10" name="図 9" descr="テーブル&#10;&#10;自動的に生成された説明">
            <a:extLst>
              <a:ext uri="{FF2B5EF4-FFF2-40B4-BE49-F238E27FC236}">
                <a16:creationId xmlns:a16="http://schemas.microsoft.com/office/drawing/2014/main" id="{252E92C0-0E37-9955-5096-1BFB5D361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542" y="5808481"/>
            <a:ext cx="3964488" cy="284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5707E83-CEAD-2E71-16DE-819C30504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40" y="1922258"/>
            <a:ext cx="5678110" cy="1923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51CABCD-F1B1-9509-2950-70A3A2739218}"/>
              </a:ext>
            </a:extLst>
          </p:cNvPr>
          <p:cNvSpPr/>
          <p:nvPr/>
        </p:nvSpPr>
        <p:spPr>
          <a:xfrm>
            <a:off x="5485704" y="2692619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778CE23-9E58-343B-A204-356B307175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3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3A699F"/>
          </a:solidFill>
          <a:ln w="114300"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3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6041327" cy="52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スマートフォンでの対応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95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</a:t>
            </a:r>
            <a:r>
              <a:rPr lang="en-US" altLang="ja-JP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明細の確認に関するスマートフォン画面での操作方法を説明します。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en-US" altLang="ja-JP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ジンジャー給与アプリはございません。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スマートフォンの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 action="ppaction://hlinksldjump"/>
              </a:rPr>
              <a:t>推奨環境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をご確認の上、ご利用ください。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3A699F"/>
          </a:solidFill>
          <a:ln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155259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C7207C-36C6-7E89-3F80-5E06F78A0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19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32E28E-554C-C033-4FCA-3CF60B10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97F69A-6C1B-F335-2650-426CA98A8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700465" cy="176859"/>
          </a:xfrm>
        </p:spPr>
        <p:txBody>
          <a:bodyPr/>
          <a:lstStyle/>
          <a:p>
            <a:r>
              <a:rPr kumimoji="1" lang="ja-JP" altLang="en-US" dirty="0"/>
              <a:t>ヘルプページは</a:t>
            </a:r>
            <a:r>
              <a:rPr kumimoji="1" lang="ja-JP" altLang="en-US" dirty="0">
                <a:solidFill>
                  <a:srgbClr val="F1E70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kumimoji="1" lang="ja-JP" altLang="en-US" dirty="0">
              <a:solidFill>
                <a:srgbClr val="F1E70D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6FCB6-6559-DEA2-D63C-CCBA9F6F9DA9}"/>
              </a:ext>
            </a:extLst>
          </p:cNvPr>
          <p:cNvSpPr txBox="1"/>
          <p:nvPr/>
        </p:nvSpPr>
        <p:spPr>
          <a:xfrm>
            <a:off x="369000" y="900000"/>
            <a:ext cx="61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従業員画面の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URL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100" b="1" i="0" u="none" strike="noStrike" dirty="0">
                <a:solidFill>
                  <a:srgbClr val="0101DF"/>
                </a:solidFill>
                <a:effectLst/>
                <a:latin typeface="Noto Sans JP"/>
                <a:hlinkClick r:id="rId3"/>
              </a:rPr>
              <a:t> https://employee.jinjer.biz/top 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）にアクセスするとワークフローのトップ画面が表示されます。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72AB459-71E8-082E-7DD1-0D176B905D94}"/>
              </a:ext>
            </a:extLst>
          </p:cNvPr>
          <p:cNvGrpSpPr/>
          <p:nvPr/>
        </p:nvGrpSpPr>
        <p:grpSpPr>
          <a:xfrm>
            <a:off x="369000" y="1632072"/>
            <a:ext cx="6120000" cy="588092"/>
            <a:chOff x="189000" y="4326247"/>
            <a:chExt cx="6480000" cy="768563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74BA1E34-FF28-FFE0-247A-58884B325A4D}"/>
                </a:ext>
              </a:extLst>
            </p:cNvPr>
            <p:cNvSpPr/>
            <p:nvPr/>
          </p:nvSpPr>
          <p:spPr>
            <a:xfrm>
              <a:off x="189000" y="4432305"/>
              <a:ext cx="6480000" cy="662505"/>
            </a:xfrm>
            <a:prstGeom prst="roundRect">
              <a:avLst>
                <a:gd name="adj" fmla="val 13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>
                <a:buClr>
                  <a:srgbClr val="3B3838"/>
                </a:buClr>
                <a:buSzPts val="1100"/>
              </a:pP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各アイコンやタブはパソコン画面と同様のため、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80000">
                <a:buClr>
                  <a:srgbClr val="3B3838"/>
                </a:buClr>
                <a:buSzPts val="1100"/>
              </a:pP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操作の詳細は</a:t>
              </a:r>
              <a:r>
                <a:rPr kumimoji="1" lang="ja-JP" altLang="en-US" sz="1100" b="1" dirty="0"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4" action="ppaction://hlinksldjump"/>
                </a:rPr>
                <a:t>明細を確認する｜パソコン画面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をご確認ください。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1E5CE87-BE08-A981-EF53-6544B88CD12F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086D73E-0390-219A-D9B2-5FB71097B849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注意</a:t>
                </a:r>
              </a:p>
            </p:txBody>
          </p:sp>
          <p:pic>
            <p:nvPicPr>
              <p:cNvPr id="13" name="グラフィックス 12" descr="警告 単色塗りつぶし">
                <a:extLst>
                  <a:ext uri="{FF2B5EF4-FFF2-40B4-BE49-F238E27FC236}">
                    <a16:creationId xmlns:a16="http://schemas.microsoft.com/office/drawing/2014/main" id="{C12FF977-B767-73A4-8FD7-787BB54FA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91232EE-049F-8C0D-77CD-E179B10AE944}"/>
              </a:ext>
            </a:extLst>
          </p:cNvPr>
          <p:cNvSpPr/>
          <p:nvPr/>
        </p:nvSpPr>
        <p:spPr>
          <a:xfrm>
            <a:off x="308282" y="4325710"/>
            <a:ext cx="2988000" cy="4465818"/>
          </a:xfrm>
          <a:prstGeom prst="roundRect">
            <a:avLst>
              <a:gd name="adj" fmla="val 279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ja-JP" altLang="en-US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ログイン後に表示される</a:t>
            </a:r>
            <a:r>
              <a:rPr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TOP</a:t>
            </a:r>
            <a:r>
              <a:rPr lang="ja-JP" altLang="en-US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</a:t>
            </a:r>
            <a:endParaRPr lang="en-US" altLang="ja-JP" sz="1100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b="1" dirty="0">
              <a:solidFill>
                <a:srgbClr val="58A8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E967C63-0EE7-5497-3BBC-01BADD96907E}"/>
              </a:ext>
            </a:extLst>
          </p:cNvPr>
          <p:cNvSpPr/>
          <p:nvPr/>
        </p:nvSpPr>
        <p:spPr>
          <a:xfrm>
            <a:off x="3546191" y="4325710"/>
            <a:ext cx="2988000" cy="4465818"/>
          </a:xfrm>
          <a:prstGeom prst="roundRect">
            <a:avLst>
              <a:gd name="adj" fmla="val 216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メニューバー</a:t>
            </a:r>
            <a:endParaRPr kumimoji="1" lang="en-US" altLang="ja-JP" sz="1100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b="1" dirty="0">
              <a:solidFill>
                <a:srgbClr val="58A8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6287716-493F-FD57-8EE0-37861E220C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1" b="531"/>
          <a:stretch/>
        </p:blipFill>
        <p:spPr>
          <a:xfrm>
            <a:off x="514659" y="4721715"/>
            <a:ext cx="2574061" cy="37853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1931C69-67B7-9AA2-45B8-77F46353B283}"/>
              </a:ext>
            </a:extLst>
          </p:cNvPr>
          <p:cNvGrpSpPr/>
          <p:nvPr/>
        </p:nvGrpSpPr>
        <p:grpSpPr>
          <a:xfrm>
            <a:off x="369000" y="2348147"/>
            <a:ext cx="6120000" cy="427863"/>
            <a:chOff x="189000" y="4326247"/>
            <a:chExt cx="6480000" cy="559163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C90A1635-B6AB-E9AD-7E23-C2B701844B3E}"/>
                </a:ext>
              </a:extLst>
            </p:cNvPr>
            <p:cNvSpPr/>
            <p:nvPr/>
          </p:nvSpPr>
          <p:spPr>
            <a:xfrm>
              <a:off x="189000" y="4432301"/>
              <a:ext cx="6480000" cy="453109"/>
            </a:xfrm>
            <a:prstGeom prst="roundRect">
              <a:avLst>
                <a:gd name="adj" fmla="val 13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>
                <a:buClr>
                  <a:srgbClr val="3B3838"/>
                </a:buClr>
                <a:buSzPts val="1100"/>
              </a:pP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利用しているサービスによって表示されるメニューが異なります。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FE7199A-9E36-D1B6-F352-FB9A96AD67EF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C45198D-28A0-DA51-2877-31C279CF0A06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注意</a:t>
                </a:r>
              </a:p>
            </p:txBody>
          </p:sp>
          <p:pic>
            <p:nvPicPr>
              <p:cNvPr id="16" name="グラフィックス 15" descr="警告 単色塗りつぶし">
                <a:extLst>
                  <a:ext uri="{FF2B5EF4-FFF2-40B4-BE49-F238E27FC236}">
                    <a16:creationId xmlns:a16="http://schemas.microsoft.com/office/drawing/2014/main" id="{C78A0DC9-604F-B3B5-7B38-9D20D7856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1260849-F8E7-7EA3-FD2C-5E5F88F9C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878" y="4777174"/>
            <a:ext cx="2586626" cy="3729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E91FCBD-AAB1-E30D-6483-A134063A08CF}"/>
              </a:ext>
            </a:extLst>
          </p:cNvPr>
          <p:cNvSpPr/>
          <p:nvPr/>
        </p:nvSpPr>
        <p:spPr>
          <a:xfrm>
            <a:off x="3746878" y="5680944"/>
            <a:ext cx="2586626" cy="338208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DE330A8-6ED2-1915-ABB8-56026957FEEA}"/>
              </a:ext>
            </a:extLst>
          </p:cNvPr>
          <p:cNvGrpSpPr/>
          <p:nvPr/>
        </p:nvGrpSpPr>
        <p:grpSpPr>
          <a:xfrm>
            <a:off x="369000" y="2926429"/>
            <a:ext cx="6120000" cy="753350"/>
            <a:chOff x="189000" y="4326247"/>
            <a:chExt cx="6480000" cy="984534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E330C716-084D-76F3-328A-470CAA0D38A9}"/>
                </a:ext>
              </a:extLst>
            </p:cNvPr>
            <p:cNvSpPr/>
            <p:nvPr/>
          </p:nvSpPr>
          <p:spPr>
            <a:xfrm>
              <a:off x="189000" y="4432300"/>
              <a:ext cx="6480000" cy="878481"/>
            </a:xfrm>
            <a:prstGeom prst="roundRect">
              <a:avLst>
                <a:gd name="adj" fmla="val 746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>
                <a:buClr>
                  <a:srgbClr val="3B3838"/>
                </a:buClr>
                <a:buSzPts val="1100"/>
              </a:pPr>
              <a:r>
                <a:rPr kumimoji="1" lang="en-US" altLang="ja-JP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Google Chrome</a:t>
              </a:r>
              <a:r>
                <a: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アプリ以外のブラウザアプリは推奨環境の対象外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のため、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80000">
                <a:buClr>
                  <a:srgbClr val="3B3838"/>
                </a:buClr>
                <a:buSzPts val="1100"/>
              </a:pPr>
              <a:r>
                <a:rPr lang="en-US" altLang="ja-JP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明細が</a:t>
              </a:r>
              <a:r>
                <a:rPr lang="en-US" altLang="ja-JP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PDF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で開けない等の場合があります。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80000">
                <a:buClr>
                  <a:srgbClr val="3B3838"/>
                </a:buClr>
                <a:buSzPts val="1100"/>
              </a:pP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ご利用の際は</a:t>
              </a:r>
              <a:r>
                <a: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9" action="ppaction://hlinksldjump"/>
                </a:rPr>
                <a:t>ジンジャーの推奨環境</a:t>
              </a:r>
              <a:r>
                <a: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を改めてご確認ください。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82981AB8-65C1-DE1A-E64C-8ED21106DC6F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A156EACC-B04B-1CFB-CDAA-8F0E2F762F51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注意</a:t>
                </a:r>
              </a:p>
            </p:txBody>
          </p:sp>
          <p:pic>
            <p:nvPicPr>
              <p:cNvPr id="26" name="グラフィックス 25" descr="警告 単色塗りつぶし">
                <a:extLst>
                  <a:ext uri="{FF2B5EF4-FFF2-40B4-BE49-F238E27FC236}">
                    <a16:creationId xmlns:a16="http://schemas.microsoft.com/office/drawing/2014/main" id="{43C70B86-BBEA-CD34-2919-978B4EA27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3507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19EDFA6-047D-9B57-5DAB-D0949B970A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3128483-CB69-E1D2-FE7D-DFCD0398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本マニュアルをご利用いただくご担当者の方へ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19999AC-1573-FD4F-3A72-8808C062FE76}"/>
              </a:ext>
            </a:extLst>
          </p:cNvPr>
          <p:cNvGrpSpPr/>
          <p:nvPr/>
        </p:nvGrpSpPr>
        <p:grpSpPr>
          <a:xfrm>
            <a:off x="335892" y="1079308"/>
            <a:ext cx="6484455" cy="851618"/>
            <a:chOff x="333909" y="1080000"/>
            <a:chExt cx="6488612" cy="85216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1D3ABE7-C7F1-1E1E-C9BD-234D44A909D7}"/>
                </a:ext>
              </a:extLst>
            </p:cNvPr>
            <p:cNvSpPr txBox="1"/>
            <p:nvPr/>
          </p:nvSpPr>
          <p:spPr>
            <a:xfrm>
              <a:off x="333909" y="1332000"/>
              <a:ext cx="612000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29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日時点のジンジャーの仕様で説明を記載しております。</a:t>
              </a:r>
            </a:p>
            <a:p>
              <a:pPr marL="12692">
                <a:buSzPts val="1700"/>
              </a:pP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機能アップデートに伴い、仕様が変更される可能性がございますので、あらかじめご了承ください。</a:t>
              </a: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5FBE5447-AA69-BED8-CAEE-39406A575FE0}"/>
                </a:ext>
              </a:extLst>
            </p:cNvPr>
            <p:cNvGrpSpPr/>
            <p:nvPr/>
          </p:nvGrpSpPr>
          <p:grpSpPr>
            <a:xfrm>
              <a:off x="360000" y="1080000"/>
              <a:ext cx="6462521" cy="215444"/>
              <a:chOff x="266891" y="1251896"/>
              <a:chExt cx="6462521" cy="215444"/>
            </a:xfrm>
          </p:grpSpPr>
          <p:sp>
            <p:nvSpPr>
              <p:cNvPr id="8" name="字幕 4">
                <a:extLst>
                  <a:ext uri="{FF2B5EF4-FFF2-40B4-BE49-F238E27FC236}">
                    <a16:creationId xmlns:a16="http://schemas.microsoft.com/office/drawing/2014/main" id="{706E933E-537D-C01D-D2B5-803D3E12C3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10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免責事項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Google Shape;113;p23">
                <a:extLst>
                  <a:ext uri="{FF2B5EF4-FFF2-40B4-BE49-F238E27FC236}">
                    <a16:creationId xmlns:a16="http://schemas.microsoft.com/office/drawing/2014/main" id="{A735CB72-46C0-75E6-2E29-EEF2E5339024}"/>
                  </a:ext>
                </a:extLst>
              </p:cNvPr>
              <p:cNvSpPr/>
              <p:nvPr/>
            </p:nvSpPr>
            <p:spPr>
              <a:xfrm rot="16200000">
                <a:off x="206961" y="13616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3A699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7E2659A-83F8-BDBA-A70F-0965E680762D}"/>
              </a:ext>
            </a:extLst>
          </p:cNvPr>
          <p:cNvGrpSpPr/>
          <p:nvPr/>
        </p:nvGrpSpPr>
        <p:grpSpPr>
          <a:xfrm>
            <a:off x="335892" y="2273590"/>
            <a:ext cx="6458380" cy="881227"/>
            <a:chOff x="360000" y="2275049"/>
            <a:chExt cx="6462520" cy="88179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D327361-A008-21EC-3ED5-DA161EBFD221}"/>
                </a:ext>
              </a:extLst>
            </p:cNvPr>
            <p:cNvSpPr txBox="1"/>
            <p:nvPr/>
          </p:nvSpPr>
          <p:spPr>
            <a:xfrm>
              <a:off x="369000" y="2556677"/>
              <a:ext cx="6120000" cy="600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本マニュアルは、ジンジャー給与にて</a:t>
              </a:r>
              <a:r>
                <a:rPr lang="en-US" altLang="ja-JP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明細を確認する際の従業員様向けの参考マニュアルとなります。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雛形のため、企業様ごとの運用に応じてご調整ください。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1751870-1CF4-E060-B773-803B265431AE}"/>
                </a:ext>
              </a:extLst>
            </p:cNvPr>
            <p:cNvGrpSpPr/>
            <p:nvPr/>
          </p:nvGrpSpPr>
          <p:grpSpPr>
            <a:xfrm>
              <a:off x="360000" y="2275049"/>
              <a:ext cx="6462520" cy="215444"/>
              <a:chOff x="277937" y="2550512"/>
              <a:chExt cx="6462520" cy="215444"/>
            </a:xfrm>
          </p:grpSpPr>
          <p:sp>
            <p:nvSpPr>
              <p:cNvPr id="11" name="字幕 4">
                <a:extLst>
                  <a:ext uri="{FF2B5EF4-FFF2-40B4-BE49-F238E27FC236}">
                    <a16:creationId xmlns:a16="http://schemas.microsoft.com/office/drawing/2014/main" id="{9180592E-79BF-3031-66BA-07FA33604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955" y="2550512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事前にご確認いただきたいこと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Google Shape;113;p23">
                <a:extLst>
                  <a:ext uri="{FF2B5EF4-FFF2-40B4-BE49-F238E27FC236}">
                    <a16:creationId xmlns:a16="http://schemas.microsoft.com/office/drawing/2014/main" id="{1D051C80-F253-C7D8-2121-F63D1C5DCA49}"/>
                  </a:ext>
                </a:extLst>
              </p:cNvPr>
              <p:cNvSpPr/>
              <p:nvPr/>
            </p:nvSpPr>
            <p:spPr>
              <a:xfrm rot="16200000">
                <a:off x="218007" y="264778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3A699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47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C7207C-36C6-7E89-3F80-5E06F78A0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20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32E28E-554C-C033-4FCA-3CF60B10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各種明細の確認方法</a:t>
            </a: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B7C3F908-2193-46DC-6375-12BE74656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96362"/>
              </p:ext>
            </p:extLst>
          </p:nvPr>
        </p:nvGraphicFramePr>
        <p:xfrm>
          <a:off x="593846" y="5148243"/>
          <a:ext cx="5670309" cy="1828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0264">
                  <a:extLst>
                    <a:ext uri="{9D8B030D-6E8A-4147-A177-3AD203B41FA5}">
                      <a16:colId xmlns:a16="http://schemas.microsoft.com/office/drawing/2014/main" val="1767855478"/>
                    </a:ext>
                  </a:extLst>
                </a:gridCol>
                <a:gridCol w="5250045">
                  <a:extLst>
                    <a:ext uri="{9D8B030D-6E8A-4147-A177-3AD203B41FA5}">
                      <a16:colId xmlns:a16="http://schemas.microsoft.com/office/drawing/2014/main" val="4038128483"/>
                    </a:ext>
                  </a:extLst>
                </a:gridCol>
              </a:tblGrid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年度の選択ができます。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0284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公開された給与対象月が表示されます。処理年月は降順で表示されます。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65062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クリックすると別タブで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PDF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50428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クリックすると別タブで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HTML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画面が表示されます。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39591"/>
                  </a:ext>
                </a:extLst>
              </a:tr>
            </a:tbl>
          </a:graphicData>
        </a:graphic>
      </p:graphicFrame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121AA09-A8FE-CF0C-B0DE-230E857806E1}"/>
              </a:ext>
            </a:extLst>
          </p:cNvPr>
          <p:cNvGrpSpPr/>
          <p:nvPr/>
        </p:nvGrpSpPr>
        <p:grpSpPr>
          <a:xfrm>
            <a:off x="682667" y="5252786"/>
            <a:ext cx="252000" cy="1610041"/>
            <a:chOff x="682667" y="5315416"/>
            <a:chExt cx="252000" cy="161004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2E14AF12-6F1F-DAD7-300E-2B7A7BFC4739}"/>
                </a:ext>
              </a:extLst>
            </p:cNvPr>
            <p:cNvSpPr/>
            <p:nvPr/>
          </p:nvSpPr>
          <p:spPr>
            <a:xfrm>
              <a:off x="682667" y="5315416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1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F714C0D7-181F-6A43-094C-8D6F47B85FFE}"/>
                </a:ext>
              </a:extLst>
            </p:cNvPr>
            <p:cNvSpPr/>
            <p:nvPr/>
          </p:nvSpPr>
          <p:spPr>
            <a:xfrm>
              <a:off x="682667" y="5776284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2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D303E886-D699-4325-DACE-FBE6BF024960}"/>
                </a:ext>
              </a:extLst>
            </p:cNvPr>
            <p:cNvSpPr/>
            <p:nvPr/>
          </p:nvSpPr>
          <p:spPr>
            <a:xfrm>
              <a:off x="682667" y="6216276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3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4A0F5237-114C-B12B-C407-8D5AFB3C0D1F}"/>
                </a:ext>
              </a:extLst>
            </p:cNvPr>
            <p:cNvSpPr/>
            <p:nvPr/>
          </p:nvSpPr>
          <p:spPr>
            <a:xfrm>
              <a:off x="682667" y="6673457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4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F5BC420-52C8-5213-34B3-3C89C4F470C0}"/>
              </a:ext>
            </a:extLst>
          </p:cNvPr>
          <p:cNvGrpSpPr/>
          <p:nvPr/>
        </p:nvGrpSpPr>
        <p:grpSpPr>
          <a:xfrm>
            <a:off x="369000" y="7242498"/>
            <a:ext cx="6120000" cy="1441214"/>
            <a:chOff x="189000" y="4326247"/>
            <a:chExt cx="6480000" cy="1441214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242FBD69-7B8B-FD85-32E8-4C8076260422}"/>
                </a:ext>
              </a:extLst>
            </p:cNvPr>
            <p:cNvSpPr/>
            <p:nvPr/>
          </p:nvSpPr>
          <p:spPr>
            <a:xfrm>
              <a:off x="189000" y="4432301"/>
              <a:ext cx="6480000" cy="1335160"/>
            </a:xfrm>
            <a:prstGeom prst="roundRect">
              <a:avLst>
                <a:gd name="adj" fmla="val 666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この画面は従業員が退職しても退職日から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年以内であれば</a:t>
              </a:r>
              <a:b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該当従業員は本画面にログインして確認することができます。</a:t>
              </a:r>
            </a:p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 </a:t>
              </a:r>
            </a:p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例）退職年月日：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2023/9/30</a:t>
              </a: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退職後でも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2024/09/30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までの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年間は公開されている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明細を確認できます。</a:t>
              </a: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511C112-1A0F-04F2-9F8B-5CB557D4D514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8AC9E75-578C-0EC2-31F9-E269E2029535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注意</a:t>
                </a:r>
              </a:p>
            </p:txBody>
          </p:sp>
          <p:pic>
            <p:nvPicPr>
              <p:cNvPr id="30" name="グラフィックス 29" descr="警告 単色塗りつぶし">
                <a:extLst>
                  <a:ext uri="{FF2B5EF4-FFF2-40B4-BE49-F238E27FC236}">
                    <a16:creationId xmlns:a16="http://schemas.microsoft.com/office/drawing/2014/main" id="{880B9D0B-2897-25DD-B803-C777F2289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0E626E2-E985-E5ED-E6E8-6E861047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312" y="966865"/>
            <a:ext cx="2807376" cy="4048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43FFB5C-7590-1F32-3383-E5A5D915EEC8}"/>
              </a:ext>
            </a:extLst>
          </p:cNvPr>
          <p:cNvSpPr/>
          <p:nvPr/>
        </p:nvSpPr>
        <p:spPr>
          <a:xfrm>
            <a:off x="2062891" y="1450370"/>
            <a:ext cx="1456924" cy="442259"/>
          </a:xfrm>
          <a:prstGeom prst="roundRect">
            <a:avLst>
              <a:gd name="adj" fmla="val 13835"/>
            </a:avLst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C548244-4252-6F84-CD8A-E738FAA643AA}"/>
              </a:ext>
            </a:extLst>
          </p:cNvPr>
          <p:cNvSpPr/>
          <p:nvPr/>
        </p:nvSpPr>
        <p:spPr>
          <a:xfrm>
            <a:off x="1926564" y="1375214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1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238BC4F-A1C1-02FD-CE04-4EB0266DFB63}"/>
              </a:ext>
            </a:extLst>
          </p:cNvPr>
          <p:cNvSpPr/>
          <p:nvPr/>
        </p:nvSpPr>
        <p:spPr>
          <a:xfrm>
            <a:off x="2791353" y="2339650"/>
            <a:ext cx="543404" cy="340423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4CE8E1A-D8FA-D801-E4A8-217E0EF195D2}"/>
              </a:ext>
            </a:extLst>
          </p:cNvPr>
          <p:cNvSpPr/>
          <p:nvPr/>
        </p:nvSpPr>
        <p:spPr>
          <a:xfrm>
            <a:off x="2649200" y="2368679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2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B6826D6-B99D-4074-5E88-450D25F72F25}"/>
              </a:ext>
            </a:extLst>
          </p:cNvPr>
          <p:cNvSpPr/>
          <p:nvPr/>
        </p:nvSpPr>
        <p:spPr>
          <a:xfrm>
            <a:off x="3634805" y="2339650"/>
            <a:ext cx="448917" cy="340423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6E388DE-B2A5-85D2-0829-5F4126C50FA2}"/>
              </a:ext>
            </a:extLst>
          </p:cNvPr>
          <p:cNvSpPr/>
          <p:nvPr/>
        </p:nvSpPr>
        <p:spPr>
          <a:xfrm>
            <a:off x="4170865" y="2339650"/>
            <a:ext cx="448917" cy="340423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C7EEC01-DD85-0BF9-F007-58D6A53DE14D}"/>
              </a:ext>
            </a:extLst>
          </p:cNvPr>
          <p:cNvSpPr/>
          <p:nvPr/>
        </p:nvSpPr>
        <p:spPr>
          <a:xfrm>
            <a:off x="3424695" y="2363846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3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897E7F0-BB46-0FDB-FB4F-69DFC8E0B18B}"/>
              </a:ext>
            </a:extLst>
          </p:cNvPr>
          <p:cNvSpPr/>
          <p:nvPr/>
        </p:nvSpPr>
        <p:spPr>
          <a:xfrm>
            <a:off x="4573667" y="2383861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4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6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C7207C-36C6-7E89-3F80-5E06F78A0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21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32E28E-554C-C033-4FCA-3CF60B10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 PDF</a:t>
            </a:r>
            <a:r>
              <a:rPr kumimoji="1" lang="ja-JP" altLang="en-US" dirty="0"/>
              <a:t>データサンプル</a:t>
            </a:r>
          </a:p>
        </p:txBody>
      </p:sp>
      <p:pic>
        <p:nvPicPr>
          <p:cNvPr id="8" name="図 7" descr="テーブル&#10;&#10;自動的に生成された説明">
            <a:extLst>
              <a:ext uri="{FF2B5EF4-FFF2-40B4-BE49-F238E27FC236}">
                <a16:creationId xmlns:a16="http://schemas.microsoft.com/office/drawing/2014/main" id="{C96A4D51-6800-AA01-0F62-83609ACC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91" y="2127335"/>
            <a:ext cx="5061618" cy="4624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25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C7207C-36C6-7E89-3F80-5E06F78A0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22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32E28E-554C-C033-4FCA-3CF60B10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26" y="287816"/>
            <a:ext cx="6120000" cy="307580"/>
          </a:xfrm>
        </p:spPr>
        <p:txBody>
          <a:bodyPr/>
          <a:lstStyle/>
          <a:p>
            <a:r>
              <a:rPr kumimoji="1" lang="en-US" altLang="ja-JP" dirty="0"/>
              <a:t>4 HTML</a:t>
            </a:r>
            <a:r>
              <a:rPr kumimoji="1" lang="ja-JP" altLang="en-US" dirty="0"/>
              <a:t>データサンプル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0DCA2D-9AF9-5C75-4293-43A5BC29734F}"/>
              </a:ext>
            </a:extLst>
          </p:cNvPr>
          <p:cNvSpPr txBox="1"/>
          <p:nvPr/>
        </p:nvSpPr>
        <p:spPr>
          <a:xfrm>
            <a:off x="966808" y="7002805"/>
            <a:ext cx="46496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※各タブにて表示させる情報を切り替えることができます。</a:t>
            </a:r>
          </a:p>
        </p:txBody>
      </p:sp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611992E6-1721-81F0-1BAC-10B1E1AA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91" y="2164914"/>
            <a:ext cx="5035218" cy="47244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7C685F6-DDFA-95B1-DBD9-954116468C46}"/>
              </a:ext>
            </a:extLst>
          </p:cNvPr>
          <p:cNvSpPr/>
          <p:nvPr/>
        </p:nvSpPr>
        <p:spPr>
          <a:xfrm>
            <a:off x="1016667" y="3554675"/>
            <a:ext cx="4795410" cy="679122"/>
          </a:xfrm>
          <a:prstGeom prst="roundRect">
            <a:avLst>
              <a:gd name="adj" fmla="val 12978"/>
            </a:avLst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B334ED-86EB-188E-2460-5608C6A3D24C}"/>
              </a:ext>
            </a:extLst>
          </p:cNvPr>
          <p:cNvSpPr txBox="1"/>
          <p:nvPr/>
        </p:nvSpPr>
        <p:spPr>
          <a:xfrm>
            <a:off x="966808" y="3554675"/>
            <a:ext cx="38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endParaRPr kumimoji="1" lang="ja-JP" altLang="en-US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38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3A699F"/>
          </a:solidFill>
          <a:ln w="114300"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4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3959491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おわりに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本章では参考資料についてご案内します。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3A699F"/>
          </a:solidFill>
          <a:ln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1059967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E80F016-0124-BE9C-C6E9-DDF604C4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おわりに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55DD0E4-B7F1-1118-66AC-8810330F3B75}"/>
              </a:ext>
            </a:extLst>
          </p:cNvPr>
          <p:cNvGrpSpPr/>
          <p:nvPr/>
        </p:nvGrpSpPr>
        <p:grpSpPr>
          <a:xfrm>
            <a:off x="361966" y="1079308"/>
            <a:ext cx="6116079" cy="215306"/>
            <a:chOff x="266891" y="1251896"/>
            <a:chExt cx="6462520" cy="215444"/>
          </a:xfrm>
        </p:grpSpPr>
        <p:sp>
          <p:nvSpPr>
            <p:cNvPr id="5" name="字幕 4">
              <a:extLst>
                <a:ext uri="{FF2B5EF4-FFF2-40B4-BE49-F238E27FC236}">
                  <a16:creationId xmlns:a16="http://schemas.microsoft.com/office/drawing/2014/main" id="{80C24925-6B03-A473-E38C-46BA9B9D38F3}"/>
                </a:ext>
              </a:extLst>
            </p:cNvPr>
            <p:cNvSpPr txBox="1">
              <a:spLocks/>
            </p:cNvSpPr>
            <p:nvPr/>
          </p:nvSpPr>
          <p:spPr>
            <a:xfrm>
              <a:off x="426909" y="1251896"/>
              <a:ext cx="63025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indent="-456926"/>
              <a:r>
                <a:rPr lang="ja-JP" altLang="en-US" sz="1399" b="1" dirty="0">
                  <a:solidFill>
                    <a:schemeClr val="tx1"/>
                  </a:solidFill>
                </a:rPr>
                <a:t>ヘルプページのご案内</a:t>
              </a:r>
              <a:endParaRPr lang="en-US" altLang="ja-JP" sz="1399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Google Shape;113;p23">
              <a:extLst>
                <a:ext uri="{FF2B5EF4-FFF2-40B4-BE49-F238E27FC236}">
                  <a16:creationId xmlns:a16="http://schemas.microsoft.com/office/drawing/2014/main" id="{EC18B0DD-F9C0-F032-4C83-36A9A2813443}"/>
                </a:ext>
              </a:extLst>
            </p:cNvPr>
            <p:cNvSpPr/>
            <p:nvPr/>
          </p:nvSpPr>
          <p:spPr>
            <a:xfrm rot="16200000">
              <a:off x="206961" y="1348990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3A69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800"/>
              </a:pPr>
              <a:endParaRPr sz="1799" dirty="0">
                <a:solidFill>
                  <a:srgbClr val="F2E4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6DFB2D-651D-EF01-2212-09C548B848BA}"/>
              </a:ext>
            </a:extLst>
          </p:cNvPr>
          <p:cNvSpPr txBox="1"/>
          <p:nvPr/>
        </p:nvSpPr>
        <p:spPr>
          <a:xfrm>
            <a:off x="370961" y="1383458"/>
            <a:ext cx="6116079" cy="76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2">
              <a:buSzPts val="1700"/>
            </a:pPr>
            <a:r>
              <a:rPr lang="ja-JP" altLang="en-US" sz="1099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操作の手順等ご不明な部分がございましたら、本資料にも記載がございます</a:t>
            </a:r>
            <a:r>
              <a:rPr lang="ja-JP" altLang="en-US" sz="1099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ヘルプページ</a:t>
            </a:r>
            <a:r>
              <a:rPr lang="ja-JP" altLang="en-US" sz="1099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をご確認ください。</a:t>
            </a:r>
            <a:endParaRPr lang="en-US" altLang="ja-JP" sz="1099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2692">
              <a:buSzPts val="1700"/>
            </a:pPr>
            <a:endParaRPr lang="en-US" altLang="ja-JP" sz="1099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 ヘルプページの確認は</a:t>
            </a:r>
            <a:r>
              <a:rPr kumimoji="1" lang="ja-JP" altLang="en-US" sz="1099" b="1" dirty="0">
                <a:solidFill>
                  <a:srgbClr val="576BC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こちら</a:t>
            </a:r>
            <a:endParaRPr kumimoji="1" lang="en-US" altLang="ja-JP" sz="1099" b="1" dirty="0">
              <a:solidFill>
                <a:srgbClr val="576BC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FB5437-DEC1-F296-3C0A-28FD5AB20C6D}"/>
              </a:ext>
            </a:extLst>
          </p:cNvPr>
          <p:cNvGrpSpPr/>
          <p:nvPr/>
        </p:nvGrpSpPr>
        <p:grpSpPr>
          <a:xfrm>
            <a:off x="361966" y="2665791"/>
            <a:ext cx="6125074" cy="1073098"/>
            <a:chOff x="361966" y="2665791"/>
            <a:chExt cx="6125074" cy="107309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68F7407-D2C0-B342-8DF8-C46647EC1363}"/>
                </a:ext>
              </a:extLst>
            </p:cNvPr>
            <p:cNvGrpSpPr/>
            <p:nvPr/>
          </p:nvGrpSpPr>
          <p:grpSpPr>
            <a:xfrm>
              <a:off x="361966" y="2665791"/>
              <a:ext cx="6116079" cy="215306"/>
              <a:chOff x="266891" y="1251896"/>
              <a:chExt cx="6462520" cy="215444"/>
            </a:xfrm>
          </p:grpSpPr>
          <p:sp>
            <p:nvSpPr>
              <p:cNvPr id="9" name="字幕 4">
                <a:extLst>
                  <a:ext uri="{FF2B5EF4-FFF2-40B4-BE49-F238E27FC236}">
                    <a16:creationId xmlns:a16="http://schemas.microsoft.com/office/drawing/2014/main" id="{BCFB4403-44B7-2140-A6A9-AF1ECDE28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09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お問い合わせ先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Google Shape;113;p23">
                <a:extLst>
                  <a:ext uri="{FF2B5EF4-FFF2-40B4-BE49-F238E27FC236}">
                    <a16:creationId xmlns:a16="http://schemas.microsoft.com/office/drawing/2014/main" id="{CE24D039-7702-15FA-F33D-92BCDAE33EB8}"/>
                  </a:ext>
                </a:extLst>
              </p:cNvPr>
              <p:cNvSpPr/>
              <p:nvPr/>
            </p:nvSpPr>
            <p:spPr>
              <a:xfrm rot="16200000">
                <a:off x="206961" y="13489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3A699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E4001C9-3273-BC6E-0D85-A92BEF2441D2}"/>
                </a:ext>
              </a:extLst>
            </p:cNvPr>
            <p:cNvSpPr txBox="1"/>
            <p:nvPr/>
          </p:nvSpPr>
          <p:spPr>
            <a:xfrm>
              <a:off x="370961" y="2969941"/>
              <a:ext cx="6116079" cy="768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ご不明点がある場合には、下記担当へご連絡ください。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◆担当部署：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◆問い合わせ先：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D482429-2BAB-C3D1-BE08-57A058D291B1}"/>
                </a:ext>
              </a:extLst>
            </p:cNvPr>
            <p:cNvSpPr/>
            <p:nvPr/>
          </p:nvSpPr>
          <p:spPr>
            <a:xfrm>
              <a:off x="1855210" y="3364469"/>
              <a:ext cx="4622836" cy="3383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貴社の担当部署へのご連絡先をご記載ください。</a:t>
              </a:r>
            </a:p>
          </p:txBody>
        </p:sp>
      </p:grpSp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64D9EAB8-6841-EF3E-B90C-872C43B0B5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24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2D1A531-62D9-EFF7-765E-17EEA485D9CC}"/>
              </a:ext>
            </a:extLst>
          </p:cNvPr>
          <p:cNvGrpSpPr/>
          <p:nvPr/>
        </p:nvGrpSpPr>
        <p:grpSpPr>
          <a:xfrm>
            <a:off x="397237" y="4281368"/>
            <a:ext cx="6125074" cy="734781"/>
            <a:chOff x="361966" y="2665791"/>
            <a:chExt cx="6125074" cy="734781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CA4458D-EEEA-2E97-1386-BAE102B4E520}"/>
                </a:ext>
              </a:extLst>
            </p:cNvPr>
            <p:cNvGrpSpPr/>
            <p:nvPr/>
          </p:nvGrpSpPr>
          <p:grpSpPr>
            <a:xfrm>
              <a:off x="361966" y="2665791"/>
              <a:ext cx="6116079" cy="215306"/>
              <a:chOff x="266891" y="1251896"/>
              <a:chExt cx="6462520" cy="215444"/>
            </a:xfrm>
          </p:grpSpPr>
          <p:sp>
            <p:nvSpPr>
              <p:cNvPr id="17" name="字幕 4">
                <a:extLst>
                  <a:ext uri="{FF2B5EF4-FFF2-40B4-BE49-F238E27FC236}">
                    <a16:creationId xmlns:a16="http://schemas.microsoft.com/office/drawing/2014/main" id="{814FE848-4681-F9A7-7492-255F7DB14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09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その他マニュアル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Google Shape;113;p23">
                <a:extLst>
                  <a:ext uri="{FF2B5EF4-FFF2-40B4-BE49-F238E27FC236}">
                    <a16:creationId xmlns:a16="http://schemas.microsoft.com/office/drawing/2014/main" id="{7F989FE2-A800-FD54-5E4B-3F01C0712C01}"/>
                  </a:ext>
                </a:extLst>
              </p:cNvPr>
              <p:cNvSpPr/>
              <p:nvPr/>
            </p:nvSpPr>
            <p:spPr>
              <a:xfrm rot="16200000">
                <a:off x="206961" y="13489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3A699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50B111D-226D-20AA-3B31-37A7B0777A53}"/>
                </a:ext>
              </a:extLst>
            </p:cNvPr>
            <p:cNvSpPr txBox="1"/>
            <p:nvPr/>
          </p:nvSpPr>
          <p:spPr>
            <a:xfrm>
              <a:off x="370961" y="2969941"/>
              <a:ext cx="6116079" cy="430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・マニュアル①：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・マニュアル②：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F2CBE81-3125-9DA7-31B0-DAE374571CFE}"/>
                </a:ext>
              </a:extLst>
            </p:cNvPr>
            <p:cNvSpPr/>
            <p:nvPr/>
          </p:nvSpPr>
          <p:spPr>
            <a:xfrm>
              <a:off x="1864204" y="3057221"/>
              <a:ext cx="4622836" cy="3383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貴社にて作成されてるマニュアルをご記載ください。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07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E9B211E-DC32-C6CE-88AF-66A8E3E6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 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EA5CD44-244C-AFF9-5C4E-6024CF73E4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3</a:t>
            </a:fld>
            <a:endParaRPr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0ECE0FE-ACB0-EE76-10ED-262A744C66EC}"/>
              </a:ext>
            </a:extLst>
          </p:cNvPr>
          <p:cNvCxnSpPr>
            <a:cxnSpLocks/>
          </p:cNvCxnSpPr>
          <p:nvPr/>
        </p:nvCxnSpPr>
        <p:spPr>
          <a:xfrm>
            <a:off x="370961" y="2135406"/>
            <a:ext cx="61160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B7A504E-8D96-06D5-46FB-BE5046D93846}"/>
              </a:ext>
            </a:extLst>
          </p:cNvPr>
          <p:cNvGrpSpPr/>
          <p:nvPr/>
        </p:nvGrpSpPr>
        <p:grpSpPr>
          <a:xfrm>
            <a:off x="504723" y="845800"/>
            <a:ext cx="5848555" cy="1049197"/>
            <a:chOff x="426150" y="961393"/>
            <a:chExt cx="5852304" cy="104986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18B2556A-4219-3216-157D-C89FF5DB9E28}"/>
                </a:ext>
              </a:extLst>
            </p:cNvPr>
            <p:cNvGrpSpPr/>
            <p:nvPr/>
          </p:nvGrpSpPr>
          <p:grpSpPr>
            <a:xfrm>
              <a:off x="426150" y="961393"/>
              <a:ext cx="3710154" cy="276999"/>
              <a:chOff x="682206" y="1315610"/>
              <a:chExt cx="3710154" cy="276999"/>
            </a:xfrm>
          </p:grpSpPr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19853D90-956D-37FA-B62A-F03259F742C2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3A6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1</a:t>
                </a:r>
                <a:endParaRPr kumimoji="1" lang="ja-JP" altLang="en-US" sz="1199" b="1" dirty="0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5F32E8-9076-50A0-A7FA-7A0AB90901D4}"/>
                  </a:ext>
                </a:extLst>
              </p:cNvPr>
              <p:cNvSpPr txBox="1"/>
              <p:nvPr/>
            </p:nvSpPr>
            <p:spPr>
              <a:xfrm>
                <a:off x="905448" y="1315610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2" action="ppaction://hlinksldjump"/>
                  </a:rPr>
                  <a:t>はじめに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4" name="テキスト プレースホルダー 44">
              <a:extLst>
                <a:ext uri="{FF2B5EF4-FFF2-40B4-BE49-F238E27FC236}">
                  <a16:creationId xmlns:a16="http://schemas.microsoft.com/office/drawing/2014/main" id="{C9ED8D1F-AB43-7D9B-4E6A-600C6062B65F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71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ja-JP" altLang="en-US" sz="1049" dirty="0">
                  <a:solidFill>
                    <a:schemeClr val="tx1"/>
                  </a:solidFill>
                </a:rPr>
                <a:t>ジンジャーの推奨環境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5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ログインをおこなう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6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従業員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TOP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画面を確認する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8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D54518E-7D88-771A-BABC-05B737C7B226}"/>
              </a:ext>
            </a:extLst>
          </p:cNvPr>
          <p:cNvGrpSpPr/>
          <p:nvPr/>
        </p:nvGrpSpPr>
        <p:grpSpPr>
          <a:xfrm>
            <a:off x="504723" y="2331700"/>
            <a:ext cx="5848555" cy="1287596"/>
            <a:chOff x="426150" y="961393"/>
            <a:chExt cx="5852304" cy="128842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0A62A5C-D937-CF55-F8D2-6E61EADB43A0}"/>
                </a:ext>
              </a:extLst>
            </p:cNvPr>
            <p:cNvGrpSpPr/>
            <p:nvPr/>
          </p:nvGrpSpPr>
          <p:grpSpPr>
            <a:xfrm>
              <a:off x="426150" y="961393"/>
              <a:ext cx="3710154" cy="276999"/>
              <a:chOff x="682206" y="1315610"/>
              <a:chExt cx="3710154" cy="276999"/>
            </a:xfrm>
          </p:grpSpPr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1B388AB6-2273-60C1-ABE3-8C6A6B29ACEA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3A6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2</a:t>
                </a:r>
                <a:endParaRPr kumimoji="1" lang="ja-JP" altLang="en-US" sz="1199" b="1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3570A9B-8CDA-E013-8374-EB77E065802F}"/>
                  </a:ext>
                </a:extLst>
              </p:cNvPr>
              <p:cNvSpPr txBox="1"/>
              <p:nvPr/>
            </p:nvSpPr>
            <p:spPr>
              <a:xfrm>
                <a:off x="905448" y="1315610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3" action="ppaction://hlinksldjump"/>
                  </a:rPr>
                  <a:t>明細を確認する｜パソコン画面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0" name="テキスト プレースホルダー 44">
              <a:extLst>
                <a:ext uri="{FF2B5EF4-FFF2-40B4-BE49-F238E27FC236}">
                  <a16:creationId xmlns:a16="http://schemas.microsoft.com/office/drawing/2014/main" id="{00B601DE-5E2B-A6EA-A966-13D68AC53F79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954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Web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明細を確認する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11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給与明細を確認する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13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3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賞与明細を確認する　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15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4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源泉徴収票を確認する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17</a:t>
              </a:r>
            </a:p>
          </p:txBody>
        </p:sp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842ACD5-D2CA-E868-A7C8-D2F308BDC005}"/>
              </a:ext>
            </a:extLst>
          </p:cNvPr>
          <p:cNvCxnSpPr>
            <a:cxnSpLocks/>
          </p:cNvCxnSpPr>
          <p:nvPr/>
        </p:nvCxnSpPr>
        <p:spPr>
          <a:xfrm>
            <a:off x="370961" y="3790926"/>
            <a:ext cx="61160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E2FFF7C-718E-07CB-7529-D2B533079009}"/>
              </a:ext>
            </a:extLst>
          </p:cNvPr>
          <p:cNvGrpSpPr/>
          <p:nvPr/>
        </p:nvGrpSpPr>
        <p:grpSpPr>
          <a:xfrm>
            <a:off x="504572" y="3964089"/>
            <a:ext cx="5848555" cy="1287595"/>
            <a:chOff x="426150" y="961394"/>
            <a:chExt cx="5852304" cy="1288417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38D51F15-375C-7DE7-7098-70FF4F4E0DE6}"/>
                </a:ext>
              </a:extLst>
            </p:cNvPr>
            <p:cNvGrpSpPr/>
            <p:nvPr/>
          </p:nvGrpSpPr>
          <p:grpSpPr>
            <a:xfrm>
              <a:off x="426150" y="961394"/>
              <a:ext cx="3710154" cy="276999"/>
              <a:chOff x="682206" y="1315611"/>
              <a:chExt cx="3710154" cy="276999"/>
            </a:xfrm>
          </p:grpSpPr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65281E48-CA7D-F133-451E-111794FABEEC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3A6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3</a:t>
                </a:r>
                <a:endParaRPr kumimoji="1" lang="ja-JP" altLang="en-US" sz="1199" b="1" dirty="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629D49-6BDE-64B4-4CFE-B8E7808D4108}"/>
                  </a:ext>
                </a:extLst>
              </p:cNvPr>
              <p:cNvSpPr txBox="1"/>
              <p:nvPr/>
            </p:nvSpPr>
            <p:spPr>
              <a:xfrm>
                <a:off x="905448" y="1315611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4" action="ppaction://hlinksldjump"/>
                  </a:rPr>
                  <a:t>スマートフォンでの対応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8" name="テキスト プレースホルダー 44">
              <a:extLst>
                <a:ext uri="{FF2B5EF4-FFF2-40B4-BE49-F238E27FC236}">
                  <a16:creationId xmlns:a16="http://schemas.microsoft.com/office/drawing/2014/main" id="{9269F312-A25F-3AD0-0F96-47090B83FCE6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954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ログインをおこなう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19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各種明細の確認方法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20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3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PDF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データサンプル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21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4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HTML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データサンプル　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22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2E85B01-45FC-F35D-BE8D-29FEC956A24F}"/>
              </a:ext>
            </a:extLst>
          </p:cNvPr>
          <p:cNvGrpSpPr/>
          <p:nvPr/>
        </p:nvGrpSpPr>
        <p:grpSpPr>
          <a:xfrm>
            <a:off x="370961" y="5421394"/>
            <a:ext cx="6116079" cy="745564"/>
            <a:chOff x="523361" y="3943326"/>
            <a:chExt cx="6116079" cy="745564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6CF30685-4F36-16E7-C5C9-B6A4BCA9BFAB}"/>
                </a:ext>
              </a:extLst>
            </p:cNvPr>
            <p:cNvCxnSpPr>
              <a:cxnSpLocks/>
            </p:cNvCxnSpPr>
            <p:nvPr/>
          </p:nvCxnSpPr>
          <p:spPr>
            <a:xfrm>
              <a:off x="523361" y="3943326"/>
              <a:ext cx="61160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9899435-2F17-8045-AC17-2CCB478D4DB5}"/>
                </a:ext>
              </a:extLst>
            </p:cNvPr>
            <p:cNvGrpSpPr/>
            <p:nvPr/>
          </p:nvGrpSpPr>
          <p:grpSpPr>
            <a:xfrm>
              <a:off x="656972" y="4116490"/>
              <a:ext cx="5848555" cy="572400"/>
              <a:chOff x="426150" y="961394"/>
              <a:chExt cx="5852304" cy="572765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C49D557A-1FF7-C5E1-E6E7-94959D6EE50D}"/>
                  </a:ext>
                </a:extLst>
              </p:cNvPr>
              <p:cNvGrpSpPr/>
              <p:nvPr/>
            </p:nvGrpSpPr>
            <p:grpSpPr>
              <a:xfrm>
                <a:off x="426150" y="961394"/>
                <a:ext cx="3710154" cy="276999"/>
                <a:chOff x="682206" y="1315611"/>
                <a:chExt cx="3710154" cy="276999"/>
              </a:xfrm>
            </p:grpSpPr>
            <p:sp>
              <p:nvSpPr>
                <p:cNvPr id="25" name="四角形: 角を丸くする 24">
                  <a:extLst>
                    <a:ext uri="{FF2B5EF4-FFF2-40B4-BE49-F238E27FC236}">
                      <a16:creationId xmlns:a16="http://schemas.microsoft.com/office/drawing/2014/main" id="{07474043-FE22-3A54-A72C-39494952A1BC}"/>
                    </a:ext>
                  </a:extLst>
                </p:cNvPr>
                <p:cNvSpPr/>
                <p:nvPr/>
              </p:nvSpPr>
              <p:spPr>
                <a:xfrm>
                  <a:off x="682206" y="1366456"/>
                  <a:ext cx="223242" cy="200047"/>
                </a:xfrm>
                <a:prstGeom prst="roundRect">
                  <a:avLst/>
                </a:prstGeom>
                <a:solidFill>
                  <a:srgbClr val="3A6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199" b="1" dirty="0"/>
                    <a:t>3</a:t>
                  </a:r>
                  <a:endParaRPr kumimoji="1" lang="ja-JP" altLang="en-US" sz="1199" b="1" dirty="0"/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AAB1FBF8-177A-8A41-25BA-29A08049B987}"/>
                    </a:ext>
                  </a:extLst>
                </p:cNvPr>
                <p:cNvSpPr txBox="1"/>
                <p:nvPr/>
              </p:nvSpPr>
              <p:spPr>
                <a:xfrm>
                  <a:off x="905448" y="1315611"/>
                  <a:ext cx="34869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99" b="1" dirty="0">
                      <a:solidFill>
                        <a:srgbClr val="58A85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hlinkClick r:id="rId5" action="ppaction://hlinksldjump"/>
                    </a:rPr>
                    <a:t>おわりに</a:t>
                  </a:r>
                  <a:endPara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p:grpSp>
          <p:sp>
            <p:nvSpPr>
              <p:cNvPr id="24" name="テキスト プレースホルダー 44">
                <a:extLst>
                  <a:ext uri="{FF2B5EF4-FFF2-40B4-BE49-F238E27FC236}">
                    <a16:creationId xmlns:a16="http://schemas.microsoft.com/office/drawing/2014/main" id="{62D54AB4-6900-8283-3289-2ACB8A4CD3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000" y="1295608"/>
                <a:ext cx="5621454" cy="238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>
                  <a:spcAft>
                    <a:spcPts val="600"/>
                  </a:spcAft>
                  <a:tabLst>
                    <a:tab pos="4743777" algn="l"/>
                  </a:tabLst>
                </a:pPr>
                <a:r>
                  <a:rPr kumimoji="1" lang="ja-JP" altLang="en-US" sz="1049" dirty="0">
                    <a:solidFill>
                      <a:schemeClr val="tx1"/>
                    </a:solidFill>
                  </a:rPr>
                  <a:t>おわりに　</a:t>
                </a:r>
                <a:r>
                  <a:rPr kumimoji="1" lang="en-US" altLang="ja-JP" sz="1049" dirty="0">
                    <a:solidFill>
                      <a:schemeClr val="tx1"/>
                    </a:solidFill>
                  </a:rPr>
                  <a:t>	…… P.  24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081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3A699F"/>
          </a:solidFill>
          <a:ln w="114300"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1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3959491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本章では、推奨する動作環境や基本操作について説明します。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ご利用の際には、必ずお読みください。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3A699F"/>
          </a:solidFill>
          <a:ln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347489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2CB6D79-4D8E-760C-CBCC-7214BBE0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ジンジャーの推奨環境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D83D678-82E8-AF46-75D7-088BB0BDF520}"/>
              </a:ext>
            </a:extLst>
          </p:cNvPr>
          <p:cNvGrpSpPr/>
          <p:nvPr/>
        </p:nvGrpSpPr>
        <p:grpSpPr>
          <a:xfrm>
            <a:off x="369000" y="960960"/>
            <a:ext cx="6120000" cy="1169389"/>
            <a:chOff x="189000" y="4326247"/>
            <a:chExt cx="6480000" cy="1528244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8FBAC8D-0C5A-481C-8C1F-BFFC52549144}"/>
                </a:ext>
              </a:extLst>
            </p:cNvPr>
            <p:cNvSpPr/>
            <p:nvPr/>
          </p:nvSpPr>
          <p:spPr>
            <a:xfrm>
              <a:off x="189000" y="4432301"/>
              <a:ext cx="6480000" cy="1422190"/>
            </a:xfrm>
            <a:prstGeom prst="roundRect">
              <a:avLst>
                <a:gd name="adj" fmla="val 6019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推奨環境外でも利用できる場合がありますが、全機能の正常動作は保証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できません</a:t>
              </a: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。</a:t>
              </a: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en-US" altLang="ja-JP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OS</a:t>
              </a: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のサポートが終了した端末は、推奨環境の対象外となりますのでご了承ください。</a:t>
              </a: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利用環境を満たしていても、端末・利用環境の組み合わせによっては、</a:t>
              </a:r>
              <a:endParaRPr lang="en-US" altLang="ja-JP" sz="11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endParaRP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正常に動作しない可能性が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あります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  <a:endPara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87EA7EB-60E4-4E5D-0F69-EA8804015BAC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DAC6ECA-F2BD-F52D-435F-C38CA70F0F6C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</a:t>
                </a:r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注意</a:t>
                </a:r>
              </a:p>
            </p:txBody>
          </p:sp>
          <p:pic>
            <p:nvPicPr>
              <p:cNvPr id="10" name="グラフィックス 9" descr="警告 単色塗りつぶし">
                <a:extLst>
                  <a:ext uri="{FF2B5EF4-FFF2-40B4-BE49-F238E27FC236}">
                    <a16:creationId xmlns:a16="http://schemas.microsoft.com/office/drawing/2014/main" id="{E4117F16-3AAC-673D-2507-D84A4E430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F11D585-6577-D342-6A43-A83B6BC6EAE7}"/>
              </a:ext>
            </a:extLst>
          </p:cNvPr>
          <p:cNvCxnSpPr>
            <a:cxnSpLocks/>
          </p:cNvCxnSpPr>
          <p:nvPr/>
        </p:nvCxnSpPr>
        <p:spPr>
          <a:xfrm>
            <a:off x="369000" y="4343770"/>
            <a:ext cx="612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35263E8-69DB-C5FA-6CE8-0FAF7CF39560}"/>
              </a:ext>
            </a:extLst>
          </p:cNvPr>
          <p:cNvGrpSpPr/>
          <p:nvPr/>
        </p:nvGrpSpPr>
        <p:grpSpPr>
          <a:xfrm>
            <a:off x="279000" y="2408122"/>
            <a:ext cx="6300000" cy="360000"/>
            <a:chOff x="407502" y="1728889"/>
            <a:chExt cx="6042992" cy="356680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C2F3994-DDA0-00BD-8AD9-B21183EA4D55}"/>
                </a:ext>
              </a:extLst>
            </p:cNvPr>
            <p:cNvSpPr/>
            <p:nvPr/>
          </p:nvSpPr>
          <p:spPr>
            <a:xfrm>
              <a:off x="407502" y="1728889"/>
              <a:ext cx="6042992" cy="356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パソコン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環境</a:t>
              </a:r>
            </a:p>
          </p:txBody>
        </p:sp>
        <p:sp>
          <p:nvSpPr>
            <p:cNvPr id="17" name="Google Shape;113;p23">
              <a:extLst>
                <a:ext uri="{FF2B5EF4-FFF2-40B4-BE49-F238E27FC236}">
                  <a16:creationId xmlns:a16="http://schemas.microsoft.com/office/drawing/2014/main" id="{CF2C9F70-BBEF-44D7-568C-7E6D13314CCA}"/>
                </a:ext>
              </a:extLst>
            </p:cNvPr>
            <p:cNvSpPr/>
            <p:nvPr/>
          </p:nvSpPr>
          <p:spPr>
            <a:xfrm rot="16200000">
              <a:off x="446244" y="1894466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3A69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2E425"/>
                </a:solidFill>
                <a:latin typeface="Calibri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A370B09-DDED-7D88-F7E7-25B5FDD909E1}"/>
              </a:ext>
            </a:extLst>
          </p:cNvPr>
          <p:cNvSpPr/>
          <p:nvPr/>
        </p:nvSpPr>
        <p:spPr>
          <a:xfrm>
            <a:off x="320808" y="2994163"/>
            <a:ext cx="2988000" cy="1044000"/>
          </a:xfrm>
          <a:prstGeom prst="roundRect">
            <a:avLst>
              <a:gd name="adj" fmla="val 69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Windows</a:t>
            </a: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：最新版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Microsoft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のサポート期間内）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 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最新版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0C9BF27-38F6-406A-A696-2493667B63E8}"/>
              </a:ext>
            </a:extLst>
          </p:cNvPr>
          <p:cNvSpPr/>
          <p:nvPr/>
        </p:nvSpPr>
        <p:spPr>
          <a:xfrm>
            <a:off x="3549192" y="2994163"/>
            <a:ext cx="2988000" cy="1044000"/>
          </a:xfrm>
          <a:prstGeom prst="roundRect">
            <a:avLst>
              <a:gd name="adj" fmla="val 69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Mac</a:t>
            </a: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：最新版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Apple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のサポート期間内）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最新の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Service Pack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が適用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 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最新版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460EE29-BF53-E8F0-D281-7B4118727ADA}"/>
              </a:ext>
            </a:extLst>
          </p:cNvPr>
          <p:cNvSpPr/>
          <p:nvPr/>
        </p:nvSpPr>
        <p:spPr>
          <a:xfrm>
            <a:off x="394061" y="4560325"/>
            <a:ext cx="1910227" cy="84427"/>
          </a:xfrm>
          <a:prstGeom prst="rect">
            <a:avLst/>
          </a:prstGeom>
          <a:solidFill>
            <a:srgbClr val="3A69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46B32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1DAB1B-0DC7-CA62-39A0-6496854B1DFD}"/>
              </a:ext>
            </a:extLst>
          </p:cNvPr>
          <p:cNvSpPr txBox="1"/>
          <p:nvPr/>
        </p:nvSpPr>
        <p:spPr>
          <a:xfrm>
            <a:off x="334604" y="4368388"/>
            <a:ext cx="61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ディスプレイ表示について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B45AC2-C827-46A8-77BD-A43049A3BB4A}"/>
              </a:ext>
            </a:extLst>
          </p:cNvPr>
          <p:cNvSpPr txBox="1"/>
          <p:nvPr/>
        </p:nvSpPr>
        <p:spPr>
          <a:xfrm>
            <a:off x="369000" y="4667328"/>
            <a:ext cx="61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パソコン本体の項目サイズを拡大したり、ブラウザ上でズームサイズを変更したりすると、</a:t>
            </a:r>
            <a:endParaRPr lang="en-US" altLang="ja-JP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ジンジャーの画面が正常に表示されない可能性があります。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（例：文字化けしてしまう、打刻ボタンが表示されない など）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endParaRPr lang="ja-JP" altLang="en-US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ディスプレイの表示が常に「項目サイズ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解像度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1920×1080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ズーム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」と</a:t>
            </a:r>
            <a:endParaRPr lang="en-US" altLang="ja-JP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なっているかご確認ください。</a:t>
            </a:r>
          </a:p>
        </p:txBody>
      </p:sp>
      <p:sp>
        <p:nvSpPr>
          <p:cNvPr id="63" name="スライド番号プレースホルダー 1">
            <a:extLst>
              <a:ext uri="{FF2B5EF4-FFF2-40B4-BE49-F238E27FC236}">
                <a16:creationId xmlns:a16="http://schemas.microsoft.com/office/drawing/2014/main" id="{1145E809-AABD-F805-8C17-5F92F013A1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5</a:t>
            </a:fld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13DD2D5-3A85-85E4-F530-82ED7E8C74C7}"/>
              </a:ext>
            </a:extLst>
          </p:cNvPr>
          <p:cNvSpPr/>
          <p:nvPr/>
        </p:nvSpPr>
        <p:spPr>
          <a:xfrm>
            <a:off x="320808" y="6633983"/>
            <a:ext cx="2988000" cy="1881274"/>
          </a:xfrm>
          <a:prstGeom prst="roundRect">
            <a:avLst>
              <a:gd name="adj" fmla="val 279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kumimoji="1" lang="en-US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lt"/>
              </a:rPr>
              <a:t>iPhone</a:t>
            </a:r>
            <a:r>
              <a:rPr kumimoji="1"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/iPad</a:t>
            </a:r>
            <a:endParaRPr lang="en-US" altLang="ja-JP" sz="1100" b="1" dirty="0" err="1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（日本語を表示できる環境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　</a:t>
            </a:r>
            <a:r>
              <a:rPr kumimoji="1" lang="en-US" altLang="ja-JP" sz="1100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iPadOS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</a:t>
            </a:r>
            <a:endParaRPr lang="ja-JP" altLang="en-US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アプリ以外のブラウザアプリは推奨環境外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のため、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正常に動作しない可能性があります。</a:t>
            </a:r>
          </a:p>
          <a:p>
            <a:pPr>
              <a:spcBef>
                <a:spcPts val="1200"/>
              </a:spcBef>
            </a:pPr>
            <a:endParaRPr kumimoji="1" lang="en-US" altLang="ja-JP" sz="1100" b="1" dirty="0">
              <a:solidFill>
                <a:srgbClr val="58A8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0BA2E26-BEB4-37B9-0AEE-1220BB8389F5}"/>
              </a:ext>
            </a:extLst>
          </p:cNvPr>
          <p:cNvGrpSpPr/>
          <p:nvPr/>
        </p:nvGrpSpPr>
        <p:grpSpPr>
          <a:xfrm>
            <a:off x="279000" y="6096710"/>
            <a:ext cx="6300000" cy="360000"/>
            <a:chOff x="407502" y="1728889"/>
            <a:chExt cx="6042992" cy="35668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E6320E2-4D66-DA74-4C58-659F9D6B146C}"/>
                </a:ext>
              </a:extLst>
            </p:cNvPr>
            <p:cNvSpPr/>
            <p:nvPr/>
          </p:nvSpPr>
          <p:spPr>
            <a:xfrm>
              <a:off x="407502" y="1728889"/>
              <a:ext cx="6042992" cy="356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スマ</a:t>
              </a:r>
              <a:r>
                <a:rPr kumimoji="1" lang="ja-JP" altLang="en-US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ートフォン</a:t>
              </a:r>
              <a:endParaRPr kumimoji="1" lang="ja-JP" altLang="en-US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Google Shape;113;p23">
              <a:extLst>
                <a:ext uri="{FF2B5EF4-FFF2-40B4-BE49-F238E27FC236}">
                  <a16:creationId xmlns:a16="http://schemas.microsoft.com/office/drawing/2014/main" id="{63CAECF2-1ACB-B635-1701-8568150D3598}"/>
                </a:ext>
              </a:extLst>
            </p:cNvPr>
            <p:cNvSpPr/>
            <p:nvPr/>
          </p:nvSpPr>
          <p:spPr>
            <a:xfrm rot="16200000">
              <a:off x="446244" y="1894466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3A69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2E425"/>
                </a:solidFill>
                <a:latin typeface="Calibri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944B34C-B994-D5A3-D688-CEC50B1F37A1}"/>
              </a:ext>
            </a:extLst>
          </p:cNvPr>
          <p:cNvSpPr/>
          <p:nvPr/>
        </p:nvSpPr>
        <p:spPr>
          <a:xfrm>
            <a:off x="3558717" y="6633983"/>
            <a:ext cx="2988000" cy="1881274"/>
          </a:xfrm>
          <a:prstGeom prst="roundRect">
            <a:avLst>
              <a:gd name="adj" fmla="val 216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Android</a:t>
            </a:r>
          </a:p>
          <a:p>
            <a:pPr>
              <a:spcBef>
                <a:spcPts val="600"/>
              </a:spcBef>
            </a:pP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（日本語を表示できる環境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Android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</a:t>
            </a:r>
          </a:p>
          <a:p>
            <a:pPr>
              <a:spcBef>
                <a:spcPts val="600"/>
              </a:spcBef>
            </a:pP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アプリ以外のブラウザアプリは推奨環境外のため、正常に動作しない可能性があります。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機種により固有の仕様があるため、</a:t>
            </a:r>
            <a:endParaRPr kumimoji="1"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正常に動作しない可能性があります。</a:t>
            </a:r>
          </a:p>
          <a:p>
            <a:pPr>
              <a:spcBef>
                <a:spcPts val="1200"/>
              </a:spcBef>
            </a:pPr>
            <a:endParaRPr kumimoji="1" lang="en-US" altLang="ja-JP" sz="1100" b="1" dirty="0">
              <a:solidFill>
                <a:srgbClr val="58A8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B07278E-CCF7-10CC-FE53-39F912499FF0}"/>
              </a:ext>
            </a:extLst>
          </p:cNvPr>
          <p:cNvGrpSpPr/>
          <p:nvPr/>
        </p:nvGrpSpPr>
        <p:grpSpPr>
          <a:xfrm>
            <a:off x="369000" y="8631591"/>
            <a:ext cx="6120000" cy="626898"/>
            <a:chOff x="189000" y="4326247"/>
            <a:chExt cx="6480000" cy="819277"/>
          </a:xfrm>
        </p:grpSpPr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2254423C-62D3-A638-D410-AC06C1511F8D}"/>
                </a:ext>
              </a:extLst>
            </p:cNvPr>
            <p:cNvSpPr/>
            <p:nvPr/>
          </p:nvSpPr>
          <p:spPr>
            <a:xfrm>
              <a:off x="189000" y="4432301"/>
              <a:ext cx="6480000" cy="713223"/>
            </a:xfrm>
            <a:prstGeom prst="roundRect">
              <a:avLst>
                <a:gd name="adj" fmla="val 13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ジンジャー上での</a:t>
              </a:r>
              <a:r>
                <a:rPr lang="en-US" altLang="ja-JP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明細の確認方法はアプリではなく、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スマートフォン端末に応じた表示に自動で切り替わる仕様です。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7F6C2C15-2D36-7ED3-7433-956B278DAB34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6AD96E29-D7CE-3CD0-1F74-D373FAE635D3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注意</a:t>
                </a:r>
              </a:p>
            </p:txBody>
          </p:sp>
          <p:pic>
            <p:nvPicPr>
              <p:cNvPr id="26" name="グラフィックス 25" descr="警告 単色塗りつぶし">
                <a:extLst>
                  <a:ext uri="{FF2B5EF4-FFF2-40B4-BE49-F238E27FC236}">
                    <a16:creationId xmlns:a16="http://schemas.microsoft.com/office/drawing/2014/main" id="{B2EC1B49-DAEC-0927-037D-75B43EBDD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28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6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E2E195E-D027-1089-1B3F-6D0742137774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6162773-1FC2-846C-0317-FBCCC7A3166A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事前に届いているメールを確認し、パスワード設定用の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URL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B10A4298-C445-1EFA-FE30-94E28BBA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962F2B-25B1-DA95-5242-2D2574924B24}"/>
              </a:ext>
            </a:extLst>
          </p:cNvPr>
          <p:cNvGrpSpPr/>
          <p:nvPr/>
        </p:nvGrpSpPr>
        <p:grpSpPr>
          <a:xfrm>
            <a:off x="370961" y="5181454"/>
            <a:ext cx="6116079" cy="4001936"/>
            <a:chOff x="369000" y="950400"/>
            <a:chExt cx="6120000" cy="4004501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95242A2-E940-AA12-9078-6B35AE30BBE0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ご自身で指定したパスワードを入力し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</a:t>
              </a:r>
              <a:endParaRPr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［送信］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をクリックしてパスワードの設定を完了させます。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7" name="グラフィックス 16" descr="再生 単色塗りつぶし">
              <a:extLst>
                <a:ext uri="{FF2B5EF4-FFF2-40B4-BE49-F238E27FC236}">
                  <a16:creationId xmlns:a16="http://schemas.microsoft.com/office/drawing/2014/main" id="{875FD732-4CF3-1EBA-98CD-96904E5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pic>
        <p:nvPicPr>
          <p:cNvPr id="18" name="図 1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9357D6A9-8E99-18EF-061D-062FC3693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98" y="1801590"/>
            <a:ext cx="4098806" cy="28468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8C1BE51-4471-D576-1CB6-3D4B226EB16F}"/>
              </a:ext>
            </a:extLst>
          </p:cNvPr>
          <p:cNvSpPr/>
          <p:nvPr/>
        </p:nvSpPr>
        <p:spPr>
          <a:xfrm>
            <a:off x="1533054" y="4091629"/>
            <a:ext cx="2922174" cy="391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4E7A059-F340-7FD9-EB0B-976E8A584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807" y="6095268"/>
            <a:ext cx="2518386" cy="25418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5C06FD1-2CDC-0271-A03C-66B50C93E3B2}"/>
              </a:ext>
            </a:extLst>
          </p:cNvPr>
          <p:cNvSpPr/>
          <p:nvPr/>
        </p:nvSpPr>
        <p:spPr>
          <a:xfrm>
            <a:off x="2767501" y="7999048"/>
            <a:ext cx="1322999" cy="25766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197142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7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43C372-EAEE-2B82-F233-1BA681A23D7B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7EC6BAF3-DEFD-FDCD-251B-AC2F45C8D254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パスワード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設定が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完了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すると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、登録しているメールアドレス宛に通知が届きます。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41D45A2B-E6C9-A1B2-D75D-E4AF2A60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5C34D2-9C17-B956-152D-23EABCEAF638}"/>
              </a:ext>
            </a:extLst>
          </p:cNvPr>
          <p:cNvSpPr/>
          <p:nvPr/>
        </p:nvSpPr>
        <p:spPr>
          <a:xfrm>
            <a:off x="370961" y="5181453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［ログイン］をクリックし、</a:t>
            </a:r>
            <a:r>
              <a:rPr kumimoji="1" lang="en-US" altLang="ja-JP" sz="1099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のメールに記載のある企業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と社員番号を入力します。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6D36D4B7-A92A-118B-97DC-EB7BE1EF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666" y="1990009"/>
            <a:ext cx="3998669" cy="17445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20FD278-5B0F-967A-D7C5-5DCFB2886EA3}"/>
              </a:ext>
            </a:extLst>
          </p:cNvPr>
          <p:cNvGrpSpPr/>
          <p:nvPr/>
        </p:nvGrpSpPr>
        <p:grpSpPr>
          <a:xfrm>
            <a:off x="673436" y="6171419"/>
            <a:ext cx="5511129" cy="2518386"/>
            <a:chOff x="513508" y="4803991"/>
            <a:chExt cx="5514662" cy="252000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788DCEA-E14D-ABA6-5FA6-EFF605D02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4033" b="5799"/>
            <a:stretch/>
          </p:blipFill>
          <p:spPr>
            <a:xfrm>
              <a:off x="3482591" y="4803991"/>
              <a:ext cx="2545579" cy="2520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9846EBAB-B6D1-09E9-3296-A55BF64F3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408"/>
            <a:stretch/>
          </p:blipFill>
          <p:spPr>
            <a:xfrm>
              <a:off x="513508" y="4803991"/>
              <a:ext cx="2523534" cy="2520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D77E845-4F20-52C7-24E6-41F857A278D7}"/>
              </a:ext>
            </a:extLst>
          </p:cNvPr>
          <p:cNvCxnSpPr/>
          <p:nvPr/>
        </p:nvCxnSpPr>
        <p:spPr>
          <a:xfrm>
            <a:off x="3200547" y="7237536"/>
            <a:ext cx="342680" cy="0"/>
          </a:xfrm>
          <a:prstGeom prst="straightConnector1">
            <a:avLst/>
          </a:prstGeom>
          <a:ln w="38100">
            <a:solidFill>
              <a:srgbClr val="3A699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DF711CA-60B4-81B8-EF86-B81A85D4803D}"/>
              </a:ext>
            </a:extLst>
          </p:cNvPr>
          <p:cNvSpPr/>
          <p:nvPr/>
        </p:nvSpPr>
        <p:spPr>
          <a:xfrm>
            <a:off x="4251090" y="7846745"/>
            <a:ext cx="1322999" cy="22845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FD1B9FE-85B9-DDF9-A6CB-EC58D6ADEFE6}"/>
              </a:ext>
            </a:extLst>
          </p:cNvPr>
          <p:cNvSpPr/>
          <p:nvPr/>
        </p:nvSpPr>
        <p:spPr>
          <a:xfrm>
            <a:off x="1272895" y="7846745"/>
            <a:ext cx="1322999" cy="22845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D491F3-E1F9-CE4C-2F5D-57C4458A9835}"/>
              </a:ext>
            </a:extLst>
          </p:cNvPr>
          <p:cNvSpPr/>
          <p:nvPr/>
        </p:nvSpPr>
        <p:spPr>
          <a:xfrm>
            <a:off x="5042143" y="6436464"/>
            <a:ext cx="333374" cy="1973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29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パスワードを変更する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8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E2E195E-D027-1089-1B3F-6D0742137774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6162773-1FC2-846C-0317-FBCCC7A3166A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ログインページを開き、［パスワードを忘れた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/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変更したい方はこちら］を</a:t>
              </a:r>
              <a:b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B10A4298-C445-1EFA-FE30-94E28BBA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962F2B-25B1-DA95-5242-2D2574924B24}"/>
              </a:ext>
            </a:extLst>
          </p:cNvPr>
          <p:cNvGrpSpPr/>
          <p:nvPr/>
        </p:nvGrpSpPr>
        <p:grpSpPr>
          <a:xfrm>
            <a:off x="370961" y="5181454"/>
            <a:ext cx="6116079" cy="4001936"/>
            <a:chOff x="369000" y="950400"/>
            <a:chExt cx="6120000" cy="4004501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95242A2-E940-AA12-9078-6B35AE30BBE0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ID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・社用メールアドレス・社員番号を入力し、［送信］をクリックします。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7" name="グラフィックス 16" descr="再生 単色塗りつぶし">
              <a:extLst>
                <a:ext uri="{FF2B5EF4-FFF2-40B4-BE49-F238E27FC236}">
                  <a16:creationId xmlns:a16="http://schemas.microsoft.com/office/drawing/2014/main" id="{875FD732-4CF3-1EBA-98CD-96904E5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B42648D-1C07-FDE2-691D-A2D54FB24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F62AEB-7F5D-F18D-4060-3AFB8F326C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033" b="5799"/>
          <a:stretch/>
        </p:blipFill>
        <p:spPr>
          <a:xfrm>
            <a:off x="2151798" y="1925416"/>
            <a:ext cx="2554406" cy="252873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FB3FE25-0D13-CC45-C73B-AF264C30A6CD}"/>
              </a:ext>
            </a:extLst>
          </p:cNvPr>
          <p:cNvSpPr/>
          <p:nvPr/>
        </p:nvSpPr>
        <p:spPr>
          <a:xfrm>
            <a:off x="2914140" y="3798227"/>
            <a:ext cx="1028881" cy="103332"/>
          </a:xfrm>
          <a:prstGeom prst="roundRect">
            <a:avLst>
              <a:gd name="adj" fmla="val 7193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92173996-DD5A-E258-5828-4882E430E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2201" y="3821934"/>
            <a:ext cx="221639" cy="221639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DA69B93-0F23-69DD-F86C-3890F90D9832}"/>
              </a:ext>
            </a:extLst>
          </p:cNvPr>
          <p:cNvGrpSpPr/>
          <p:nvPr/>
        </p:nvGrpSpPr>
        <p:grpSpPr>
          <a:xfrm>
            <a:off x="675346" y="6156619"/>
            <a:ext cx="5507308" cy="2503995"/>
            <a:chOff x="854403" y="5339712"/>
            <a:chExt cx="5510838" cy="25056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BD2CBF3-B1FF-765F-AA2B-9F627AA373AD}"/>
                </a:ext>
              </a:extLst>
            </p:cNvPr>
            <p:cNvGrpSpPr/>
            <p:nvPr/>
          </p:nvGrpSpPr>
          <p:grpSpPr>
            <a:xfrm>
              <a:off x="854403" y="5339712"/>
              <a:ext cx="2520000" cy="2499909"/>
              <a:chOff x="2169000" y="5359173"/>
              <a:chExt cx="2520000" cy="2499909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B96D7A1C-D707-3AF7-F717-49A0C9B46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9000" y="5359173"/>
                <a:ext cx="2520000" cy="2499909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1908FACB-E99B-53C8-1257-CD2512E404B6}"/>
                  </a:ext>
                </a:extLst>
              </p:cNvPr>
              <p:cNvSpPr/>
              <p:nvPr/>
            </p:nvSpPr>
            <p:spPr>
              <a:xfrm>
                <a:off x="2770934" y="6433338"/>
                <a:ext cx="1305766" cy="1028547"/>
              </a:xfrm>
              <a:prstGeom prst="roundRect">
                <a:avLst>
                  <a:gd name="adj" fmla="val 7193"/>
                </a:avLst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99" dirty="0"/>
              </a:p>
            </p:txBody>
          </p:sp>
        </p:grp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B6CF1A9-DA2F-0A4C-A2E6-0798154D9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241" y="5339712"/>
              <a:ext cx="2520000" cy="25056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709CBA9-77C1-9136-0535-67243048B3E2}"/>
              </a:ext>
            </a:extLst>
          </p:cNvPr>
          <p:cNvSpPr/>
          <p:nvPr/>
        </p:nvSpPr>
        <p:spPr>
          <a:xfrm>
            <a:off x="3555206" y="2240823"/>
            <a:ext cx="252413" cy="157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D71ECE6-7484-62A4-9A10-3B3E720403E0}"/>
              </a:ext>
            </a:extLst>
          </p:cNvPr>
          <p:cNvSpPr/>
          <p:nvPr/>
        </p:nvSpPr>
        <p:spPr>
          <a:xfrm>
            <a:off x="2066289" y="6676057"/>
            <a:ext cx="252413" cy="157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0B5FAB5-EEB8-8A9C-9AA5-95667B9533DE}"/>
              </a:ext>
            </a:extLst>
          </p:cNvPr>
          <p:cNvSpPr/>
          <p:nvPr/>
        </p:nvSpPr>
        <p:spPr>
          <a:xfrm>
            <a:off x="5058022" y="6930031"/>
            <a:ext cx="252413" cy="157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BECE758-5BF0-F951-AF98-DACA2B1A2D47}"/>
              </a:ext>
            </a:extLst>
          </p:cNvPr>
          <p:cNvCxnSpPr/>
          <p:nvPr/>
        </p:nvCxnSpPr>
        <p:spPr>
          <a:xfrm>
            <a:off x="3200547" y="7237536"/>
            <a:ext cx="342680" cy="0"/>
          </a:xfrm>
          <a:prstGeom prst="straightConnector1">
            <a:avLst/>
          </a:prstGeom>
          <a:ln w="38100">
            <a:solidFill>
              <a:srgbClr val="3A699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294C0A5-3478-3E24-CA64-B7FDB96893EA}"/>
              </a:ext>
            </a:extLst>
          </p:cNvPr>
          <p:cNvSpPr/>
          <p:nvPr/>
        </p:nvSpPr>
        <p:spPr>
          <a:xfrm>
            <a:off x="1276894" y="8037734"/>
            <a:ext cx="1319000" cy="219875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22" name="グラフィックス 21" descr="カーソル 単色塗りつぶし">
            <a:extLst>
              <a:ext uri="{FF2B5EF4-FFF2-40B4-BE49-F238E27FC236}">
                <a16:creationId xmlns:a16="http://schemas.microsoft.com/office/drawing/2014/main" id="{A2488AA9-1D0D-9A2F-C3FA-C963D4066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8702" y="8140703"/>
            <a:ext cx="221639" cy="221639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D5FF892-2CC1-3C33-CB44-4488B50D6D7F}"/>
              </a:ext>
            </a:extLst>
          </p:cNvPr>
          <p:cNvSpPr/>
          <p:nvPr/>
        </p:nvSpPr>
        <p:spPr>
          <a:xfrm>
            <a:off x="4257675" y="7773194"/>
            <a:ext cx="1319000" cy="219875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52744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パスワードを変更する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9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43C372-EAEE-2B82-F233-1BA681A23D7B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7EC6BAF3-DEFD-FDCD-251B-AC2F45C8D254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対象のアドレスにパスワード変更のメールが届きます。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URL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をクリックして、パスワードの再設定画面に移ります。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41D45A2B-E6C9-A1B2-D75D-E4AF2A60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5C34D2-9C17-B956-152D-23EABCEAF638}"/>
              </a:ext>
            </a:extLst>
          </p:cNvPr>
          <p:cNvSpPr/>
          <p:nvPr/>
        </p:nvSpPr>
        <p:spPr>
          <a:xfrm>
            <a:off x="370961" y="5181453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新しいパスワードを入力して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送信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をクリックして設定完了です。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573EB6C7-8CFA-52D0-5121-341C06150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7B6036F2-7C3A-1F9B-1213-1770A16A1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96" y="1984755"/>
            <a:ext cx="4587409" cy="2301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6978DFC-D05E-0618-904E-26FC65F4A2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371" b="9397"/>
          <a:stretch/>
        </p:blipFill>
        <p:spPr>
          <a:xfrm>
            <a:off x="1899631" y="5821795"/>
            <a:ext cx="3058739" cy="3011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5EF6BE-CA2C-18C3-4028-EC34EB4CF32B}"/>
              </a:ext>
            </a:extLst>
          </p:cNvPr>
          <p:cNvSpPr/>
          <p:nvPr/>
        </p:nvSpPr>
        <p:spPr>
          <a:xfrm>
            <a:off x="3606801" y="6336834"/>
            <a:ext cx="333374" cy="1973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9C64440-3FF0-EA5E-94FA-4462BA7C99F8}"/>
              </a:ext>
            </a:extLst>
          </p:cNvPr>
          <p:cNvSpPr/>
          <p:nvPr/>
        </p:nvSpPr>
        <p:spPr>
          <a:xfrm>
            <a:off x="2501900" y="8204201"/>
            <a:ext cx="1841500" cy="29210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701AC9C-231D-8873-26A7-4448399C1D24}"/>
              </a:ext>
            </a:extLst>
          </p:cNvPr>
          <p:cNvSpPr/>
          <p:nvPr/>
        </p:nvSpPr>
        <p:spPr>
          <a:xfrm>
            <a:off x="1485900" y="3505199"/>
            <a:ext cx="3733800" cy="16510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325107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8708</TotalTime>
  <Words>1678</Words>
  <PresentationFormat>A4 210 x 297 mm</PresentationFormat>
  <Paragraphs>232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Helvetica Neue</vt:lpstr>
      <vt:lpstr>HG丸ｺﾞｼｯｸM-PRO</vt:lpstr>
      <vt:lpstr>Noto Sans JP</vt:lpstr>
      <vt:lpstr>游ゴシック</vt:lpstr>
      <vt:lpstr>游ゴシック Light</vt:lpstr>
      <vt:lpstr>Arial</vt:lpstr>
      <vt:lpstr>Calibri</vt:lpstr>
      <vt:lpstr>Office テーマ</vt:lpstr>
      <vt:lpstr>デザインの設定</vt:lpstr>
      <vt:lpstr>PowerPoint プレゼンテーション</vt:lpstr>
      <vt:lpstr>本マニュアルをご利用いただくご担当者の方へ</vt:lpstr>
      <vt:lpstr>目次 </vt:lpstr>
      <vt:lpstr>PowerPoint プレゼンテーション</vt:lpstr>
      <vt:lpstr>ジンジャーの推奨環境</vt:lpstr>
      <vt:lpstr>1 ログインをおこなう ①</vt:lpstr>
      <vt:lpstr>1 ログインをおこなう ②</vt:lpstr>
      <vt:lpstr>2 パスワードを変更する ①</vt:lpstr>
      <vt:lpstr>2 パスワードを変更する ②</vt:lpstr>
      <vt:lpstr>PowerPoint プレゼンテーション</vt:lpstr>
      <vt:lpstr>1 Web明細を確認する ①</vt:lpstr>
      <vt:lpstr>1 Web明細を確認する ②</vt:lpstr>
      <vt:lpstr>2 給与明細を確認する｜PDF</vt:lpstr>
      <vt:lpstr>2 給与明細を確認する｜HTML</vt:lpstr>
      <vt:lpstr>3 賞与明細を確認する｜PDF</vt:lpstr>
      <vt:lpstr>3 賞与明細を確認する｜HTML</vt:lpstr>
      <vt:lpstr>4 源泉徴収票を確認する｜PDF</vt:lpstr>
      <vt:lpstr>PowerPoint プレゼンテーション</vt:lpstr>
      <vt:lpstr>1 ログインをおこなう</vt:lpstr>
      <vt:lpstr>2 各種明細の確認方法</vt:lpstr>
      <vt:lpstr>3 PDFデータサンプル</vt:lpstr>
      <vt:lpstr>4 HTMLデータサンプル</vt:lpstr>
      <vt:lpstr>PowerPoint プレゼンテーション</vt:lpstr>
      <vt:lpstr>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2019-04-20T22:56:32Z</dcterms:created>
  <dcterms:modified xsi:type="dcterms:W3CDTF">2024-02-28T09:42:22Z</dcterms:modified>
</cp:coreProperties>
</file>